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9" r:id="rId2"/>
    <p:sldId id="298" r:id="rId3"/>
    <p:sldId id="261" r:id="rId4"/>
    <p:sldId id="299" r:id="rId5"/>
    <p:sldId id="300" r:id="rId6"/>
    <p:sldId id="302" r:id="rId7"/>
    <p:sldId id="306" r:id="rId8"/>
    <p:sldId id="305" r:id="rId9"/>
    <p:sldId id="307" r:id="rId10"/>
    <p:sldId id="262" r:id="rId11"/>
    <p:sldId id="260" r:id="rId12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FD5"/>
    <a:srgbClr val="E6B127"/>
    <a:srgbClr val="EE562E"/>
    <a:srgbClr val="69C97E"/>
    <a:srgbClr val="FFFFFF"/>
    <a:srgbClr val="376C8A"/>
    <a:srgbClr val="DAE0E9"/>
    <a:srgbClr val="F8BBAC"/>
    <a:srgbClr val="C6B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0"/>
    <p:restoredTop sz="94610"/>
  </p:normalViewPr>
  <p:slideViewPr>
    <p:cSldViewPr snapToGrid="0" snapToObjects="1">
      <p:cViewPr>
        <p:scale>
          <a:sx n="130" d="100"/>
          <a:sy n="130" d="100"/>
        </p:scale>
        <p:origin x="1592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aygarkhailany/Library/CloudStorage/GoogleDrive-raygar.khailany@gmail.com/My%20Drive/Khailany_Consulting/PlanScout/reverse_mortgage_demo_grap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aygarkhailany/Library/CloudStorage/GoogleDrive-raygar.khailany@gmail.com/My%20Drive/Khailany_Consulting/PlanScout/reverse_mortgage_demo_grap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aygarkhailany/Library/CloudStorage/GoogleDrive-raygar.khailany@gmail.com/My%20Drive/Khailany_Consulting/PlanScout/reverse_mortgage_demo_grap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aygarkhailany/Library/CloudStorage/GoogleDrive-raygar.khailany@gmail.com/My%20Drive/Khailany_Consulting/PlanScout/reverse_mortgage_demo_graph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Savings</c:v>
                </c:pt>
              </c:strCache>
            </c:strRef>
          </c:tx>
          <c:spPr>
            <a:solidFill>
              <a:srgbClr val="DAE0E9"/>
            </a:solidFill>
            <a:ln>
              <a:noFill/>
            </a:ln>
            <a:effectLst/>
          </c:spPr>
          <c:cat>
            <c:numRef>
              <c:f>Sheet1!$A$2:$A$33</c:f>
              <c:numCache>
                <c:formatCode>General</c:formatCod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numCache>
            </c:numRef>
          </c:cat>
          <c:val>
            <c:numRef>
              <c:f>Sheet1!$E$2:$E$33</c:f>
              <c:numCache>
                <c:formatCode>_(* #,##0_);_(* \(#,##0\);_(* "-"??_);_(@_)</c:formatCode>
                <c:ptCount val="32"/>
                <c:pt idx="0">
                  <c:v>2135958</c:v>
                </c:pt>
                <c:pt idx="1">
                  <c:v>1978445</c:v>
                </c:pt>
                <c:pt idx="2">
                  <c:v>2112100</c:v>
                </c:pt>
                <c:pt idx="3">
                  <c:v>2254830</c:v>
                </c:pt>
                <c:pt idx="4">
                  <c:v>2274153</c:v>
                </c:pt>
                <c:pt idx="5">
                  <c:v>2291226</c:v>
                </c:pt>
                <c:pt idx="6">
                  <c:v>2305800</c:v>
                </c:pt>
                <c:pt idx="7">
                  <c:v>2378268</c:v>
                </c:pt>
                <c:pt idx="8">
                  <c:v>2453521</c:v>
                </c:pt>
                <c:pt idx="9">
                  <c:v>2531945</c:v>
                </c:pt>
                <c:pt idx="10">
                  <c:v>2613934</c:v>
                </c:pt>
                <c:pt idx="11">
                  <c:v>2699893</c:v>
                </c:pt>
                <c:pt idx="12">
                  <c:v>2766832</c:v>
                </c:pt>
                <c:pt idx="13">
                  <c:v>2834399</c:v>
                </c:pt>
                <c:pt idx="14">
                  <c:v>2902567</c:v>
                </c:pt>
                <c:pt idx="15">
                  <c:v>2971109</c:v>
                </c:pt>
                <c:pt idx="16">
                  <c:v>3039857</c:v>
                </c:pt>
                <c:pt idx="17">
                  <c:v>3108618</c:v>
                </c:pt>
                <c:pt idx="18">
                  <c:v>3177316</c:v>
                </c:pt>
                <c:pt idx="19">
                  <c:v>3245578</c:v>
                </c:pt>
                <c:pt idx="20">
                  <c:v>3313302</c:v>
                </c:pt>
                <c:pt idx="21">
                  <c:v>3380016</c:v>
                </c:pt>
                <c:pt idx="22">
                  <c:v>3445592</c:v>
                </c:pt>
                <c:pt idx="23">
                  <c:v>3509695</c:v>
                </c:pt>
                <c:pt idx="24">
                  <c:v>3571955</c:v>
                </c:pt>
                <c:pt idx="25">
                  <c:v>3632278</c:v>
                </c:pt>
                <c:pt idx="26">
                  <c:v>3689950</c:v>
                </c:pt>
                <c:pt idx="27">
                  <c:v>3744880</c:v>
                </c:pt>
                <c:pt idx="28">
                  <c:v>3796642</c:v>
                </c:pt>
                <c:pt idx="29">
                  <c:v>3844786</c:v>
                </c:pt>
                <c:pt idx="30">
                  <c:v>3888834</c:v>
                </c:pt>
                <c:pt idx="31">
                  <c:v>3928885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52-4665-B7B3-EB61114CC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5691167"/>
        <c:axId val="1085687327"/>
      </c:areaChar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After-Tax Income</c:v>
                </c:pt>
              </c:strCache>
            </c:strRef>
          </c:tx>
          <c:spPr>
            <a:solidFill>
              <a:srgbClr val="376C8A"/>
            </a:solidFill>
            <a:ln>
              <a:noFill/>
            </a:ln>
            <a:effectLst/>
          </c:spPr>
          <c:invertIfNegative val="0"/>
          <c:cat>
            <c:numRef>
              <c:f>Sheet1!$A$2:$A$33</c:f>
              <c:numCache>
                <c:formatCode>General</c:formatCod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numCache>
            </c:numRef>
          </c:cat>
          <c:val>
            <c:numRef>
              <c:f>Sheet1!$B$2:$B$33</c:f>
              <c:numCache>
                <c:formatCode>_(* #,##0_);_(* \(#,##0\);_(* "-"??_);_(@_)</c:formatCode>
                <c:ptCount val="32"/>
                <c:pt idx="0">
                  <c:v>125000</c:v>
                </c:pt>
                <c:pt idx="1">
                  <c:v>128250</c:v>
                </c:pt>
                <c:pt idx="2">
                  <c:v>131584</c:v>
                </c:pt>
                <c:pt idx="3">
                  <c:v>135006</c:v>
                </c:pt>
                <c:pt idx="4">
                  <c:v>138516</c:v>
                </c:pt>
                <c:pt idx="5">
                  <c:v>142117</c:v>
                </c:pt>
                <c:pt idx="6">
                  <c:v>145812</c:v>
                </c:pt>
                <c:pt idx="7">
                  <c:v>149603</c:v>
                </c:pt>
                <c:pt idx="8">
                  <c:v>153493</c:v>
                </c:pt>
                <c:pt idx="9">
                  <c:v>157484</c:v>
                </c:pt>
                <c:pt idx="10">
                  <c:v>161579</c:v>
                </c:pt>
                <c:pt idx="11">
                  <c:v>165780</c:v>
                </c:pt>
                <c:pt idx="12">
                  <c:v>170090</c:v>
                </c:pt>
                <c:pt idx="13">
                  <c:v>174512</c:v>
                </c:pt>
                <c:pt idx="14">
                  <c:v>179050</c:v>
                </c:pt>
                <c:pt idx="15">
                  <c:v>183705</c:v>
                </c:pt>
                <c:pt idx="16">
                  <c:v>188481</c:v>
                </c:pt>
                <c:pt idx="17">
                  <c:v>193382</c:v>
                </c:pt>
                <c:pt idx="18">
                  <c:v>198410</c:v>
                </c:pt>
                <c:pt idx="19">
                  <c:v>203568</c:v>
                </c:pt>
                <c:pt idx="20">
                  <c:v>208861</c:v>
                </c:pt>
                <c:pt idx="21">
                  <c:v>214291</c:v>
                </c:pt>
                <c:pt idx="22">
                  <c:v>219863</c:v>
                </c:pt>
                <c:pt idx="23">
                  <c:v>225579</c:v>
                </c:pt>
                <c:pt idx="24">
                  <c:v>231445</c:v>
                </c:pt>
                <c:pt idx="25">
                  <c:v>237462</c:v>
                </c:pt>
                <c:pt idx="26">
                  <c:v>243636</c:v>
                </c:pt>
                <c:pt idx="27">
                  <c:v>249971</c:v>
                </c:pt>
                <c:pt idx="28">
                  <c:v>256470</c:v>
                </c:pt>
                <c:pt idx="29">
                  <c:v>263138</c:v>
                </c:pt>
                <c:pt idx="30">
                  <c:v>269980</c:v>
                </c:pt>
                <c:pt idx="31">
                  <c:v>276999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52-4665-B7B3-EB61114CC0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 Remodel</c:v>
                </c:pt>
              </c:strCache>
            </c:strRef>
          </c:tx>
          <c:spPr>
            <a:solidFill>
              <a:srgbClr val="E6B127"/>
            </a:solidFill>
            <a:ln>
              <a:noFill/>
            </a:ln>
            <a:effectLst/>
          </c:spPr>
          <c:invertIfNegative val="0"/>
          <c:cat>
            <c:numRef>
              <c:f>Sheet1!$A$2:$A$33</c:f>
              <c:numCache>
                <c:formatCode>General</c:formatCod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numCache>
            </c:numRef>
          </c:cat>
          <c:val>
            <c:numRef>
              <c:f>Sheet1!$C$2:$C$33</c:f>
              <c:numCache>
                <c:formatCode>_(* #,##0_);_(* \(#,##0\);_(* "-"??_);_(@_)</c:formatCode>
                <c:ptCount val="32"/>
                <c:pt idx="0">
                  <c:v>0</c:v>
                </c:pt>
                <c:pt idx="1">
                  <c:v>300000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52-4665-B7B3-EB61114CC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085681087"/>
        <c:axId val="1085677727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Target After-Tax Income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Sheet1!$A$2:$A$33</c:f>
              <c:numCache>
                <c:formatCode>General</c:formatCod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numCache>
            </c:numRef>
          </c:cat>
          <c:val>
            <c:numRef>
              <c:f>Sheet1!$D$2:$D$33</c:f>
              <c:numCache>
                <c:formatCode>_(* #,##0_);_(* \(#,##0\);_(* "-"??_);_(@_)</c:formatCode>
                <c:ptCount val="32"/>
                <c:pt idx="0">
                  <c:v>125000</c:v>
                </c:pt>
                <c:pt idx="1">
                  <c:v>428250</c:v>
                </c:pt>
                <c:pt idx="2">
                  <c:v>131584</c:v>
                </c:pt>
                <c:pt idx="3">
                  <c:v>135006</c:v>
                </c:pt>
                <c:pt idx="4">
                  <c:v>138516</c:v>
                </c:pt>
                <c:pt idx="5">
                  <c:v>142117</c:v>
                </c:pt>
                <c:pt idx="6">
                  <c:v>145812</c:v>
                </c:pt>
                <c:pt idx="7">
                  <c:v>149603</c:v>
                </c:pt>
                <c:pt idx="8">
                  <c:v>153493</c:v>
                </c:pt>
                <c:pt idx="9">
                  <c:v>157484</c:v>
                </c:pt>
                <c:pt idx="10">
                  <c:v>161579</c:v>
                </c:pt>
                <c:pt idx="11">
                  <c:v>165780</c:v>
                </c:pt>
                <c:pt idx="12">
                  <c:v>170090</c:v>
                </c:pt>
                <c:pt idx="13">
                  <c:v>174512</c:v>
                </c:pt>
                <c:pt idx="14">
                  <c:v>179050</c:v>
                </c:pt>
                <c:pt idx="15">
                  <c:v>183705</c:v>
                </c:pt>
                <c:pt idx="16">
                  <c:v>188481</c:v>
                </c:pt>
                <c:pt idx="17">
                  <c:v>193382</c:v>
                </c:pt>
                <c:pt idx="18">
                  <c:v>198410</c:v>
                </c:pt>
                <c:pt idx="19">
                  <c:v>203568</c:v>
                </c:pt>
                <c:pt idx="20">
                  <c:v>208861</c:v>
                </c:pt>
                <c:pt idx="21">
                  <c:v>214291</c:v>
                </c:pt>
                <c:pt idx="22">
                  <c:v>219863</c:v>
                </c:pt>
                <c:pt idx="23">
                  <c:v>225579</c:v>
                </c:pt>
                <c:pt idx="24">
                  <c:v>231445</c:v>
                </c:pt>
                <c:pt idx="25">
                  <c:v>237462</c:v>
                </c:pt>
                <c:pt idx="26">
                  <c:v>243636</c:v>
                </c:pt>
                <c:pt idx="27">
                  <c:v>249971</c:v>
                </c:pt>
                <c:pt idx="28">
                  <c:v>256470</c:v>
                </c:pt>
                <c:pt idx="29">
                  <c:v>263138</c:v>
                </c:pt>
                <c:pt idx="30">
                  <c:v>269980</c:v>
                </c:pt>
                <c:pt idx="31">
                  <c:v>276999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52-4665-B7B3-EB61114CC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5681087"/>
        <c:axId val="1085677727"/>
      </c:lineChart>
      <c:catAx>
        <c:axId val="1085681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677727"/>
        <c:crosses val="autoZero"/>
        <c:auto val="1"/>
        <c:lblAlgn val="ctr"/>
        <c:lblOffset val="100"/>
        <c:noMultiLvlLbl val="0"/>
      </c:catAx>
      <c:valAx>
        <c:axId val="1085677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681087"/>
        <c:crosses val="autoZero"/>
        <c:crossBetween val="between"/>
      </c:valAx>
      <c:valAx>
        <c:axId val="1085687327"/>
        <c:scaling>
          <c:orientation val="minMax"/>
        </c:scaling>
        <c:delete val="0"/>
        <c:axPos val="r"/>
        <c:numFmt formatCode="_(* #,##0_);_(* \(#,##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691167"/>
        <c:crosses val="max"/>
        <c:crossBetween val="between"/>
      </c:valAx>
      <c:catAx>
        <c:axId val="108569116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856873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area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Prior Cumulative Taxes Paid</c:v>
                </c:pt>
              </c:strCache>
            </c:strRef>
          </c:tx>
          <c:spPr>
            <a:solidFill>
              <a:srgbClr val="F8BBAC"/>
            </a:solidFill>
            <a:effectLst/>
          </c:spP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32"/>
                <c:pt idx="0">
                  <c:v>29041</c:v>
                </c:pt>
                <c:pt idx="1">
                  <c:v>61721</c:v>
                </c:pt>
                <c:pt idx="2">
                  <c:v>92874</c:v>
                </c:pt>
                <c:pt idx="3">
                  <c:v>124992</c:v>
                </c:pt>
                <c:pt idx="4">
                  <c:v>124992</c:v>
                </c:pt>
                <c:pt idx="5">
                  <c:v>124992</c:v>
                </c:pt>
                <c:pt idx="6">
                  <c:v>124992</c:v>
                </c:pt>
                <c:pt idx="7">
                  <c:v>131092</c:v>
                </c:pt>
                <c:pt idx="8">
                  <c:v>137326</c:v>
                </c:pt>
                <c:pt idx="9">
                  <c:v>143447</c:v>
                </c:pt>
                <c:pt idx="10">
                  <c:v>149226</c:v>
                </c:pt>
                <c:pt idx="11">
                  <c:v>154448</c:v>
                </c:pt>
                <c:pt idx="12">
                  <c:v>182321</c:v>
                </c:pt>
                <c:pt idx="13">
                  <c:v>211801</c:v>
                </c:pt>
                <c:pt idx="14">
                  <c:v>242898</c:v>
                </c:pt>
                <c:pt idx="15">
                  <c:v>275816</c:v>
                </c:pt>
                <c:pt idx="16">
                  <c:v>310680</c:v>
                </c:pt>
                <c:pt idx="17">
                  <c:v>347630</c:v>
                </c:pt>
                <c:pt idx="18">
                  <c:v>386673</c:v>
                </c:pt>
                <c:pt idx="19">
                  <c:v>428105</c:v>
                </c:pt>
                <c:pt idx="20">
                  <c:v>471922</c:v>
                </c:pt>
                <c:pt idx="21">
                  <c:v>518483</c:v>
                </c:pt>
                <c:pt idx="22">
                  <c:v>567767</c:v>
                </c:pt>
                <c:pt idx="23">
                  <c:v>619949</c:v>
                </c:pt>
                <c:pt idx="24">
                  <c:v>675213</c:v>
                </c:pt>
                <c:pt idx="25">
                  <c:v>733440</c:v>
                </c:pt>
                <c:pt idx="26">
                  <c:v>795122</c:v>
                </c:pt>
                <c:pt idx="27">
                  <c:v>860076</c:v>
                </c:pt>
                <c:pt idx="28">
                  <c:v>928444</c:v>
                </c:pt>
                <c:pt idx="29">
                  <c:v>1000361</c:v>
                </c:pt>
                <c:pt idx="30">
                  <c:v>1075956</c:v>
                </c:pt>
                <c:pt idx="31">
                  <c:v>1154746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10-4BF2-9D3D-3D3A940E2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5"/>
        <c:axId val="2094734553"/>
      </c:areaChart>
      <c:area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Cumulative Taxes Paid</c:v>
                </c:pt>
              </c:strCache>
            </c:strRef>
          </c:tx>
          <c:spPr>
            <a:solidFill>
              <a:srgbClr val="DAE0E9"/>
            </a:solidFill>
            <a:effectLst/>
          </c:spP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Sheet1!$E$2:$E$33</c:f>
              <c:numCache>
                <c:formatCode>General</c:formatCode>
                <c:ptCount val="32"/>
                <c:pt idx="0">
                  <c:v>29041</c:v>
                </c:pt>
                <c:pt idx="1">
                  <c:v>61721</c:v>
                </c:pt>
                <c:pt idx="2">
                  <c:v>92874</c:v>
                </c:pt>
                <c:pt idx="3">
                  <c:v>124992</c:v>
                </c:pt>
                <c:pt idx="4">
                  <c:v>152168</c:v>
                </c:pt>
                <c:pt idx="5">
                  <c:v>179549</c:v>
                </c:pt>
                <c:pt idx="6">
                  <c:v>206861</c:v>
                </c:pt>
                <c:pt idx="7">
                  <c:v>211445</c:v>
                </c:pt>
                <c:pt idx="8">
                  <c:v>216008</c:v>
                </c:pt>
                <c:pt idx="9">
                  <c:v>220306</c:v>
                </c:pt>
                <c:pt idx="10">
                  <c:v>224113</c:v>
                </c:pt>
                <c:pt idx="11">
                  <c:v>227214</c:v>
                </c:pt>
                <c:pt idx="12">
                  <c:v>249726</c:v>
                </c:pt>
                <c:pt idx="13">
                  <c:v>273246</c:v>
                </c:pt>
                <c:pt idx="14">
                  <c:v>297757</c:v>
                </c:pt>
                <c:pt idx="15">
                  <c:v>323380</c:v>
                </c:pt>
                <c:pt idx="16">
                  <c:v>350180</c:v>
                </c:pt>
                <c:pt idx="17">
                  <c:v>378286</c:v>
                </c:pt>
                <c:pt idx="18">
                  <c:v>407723</c:v>
                </c:pt>
                <c:pt idx="19">
                  <c:v>438689</c:v>
                </c:pt>
                <c:pt idx="20">
                  <c:v>471153</c:v>
                </c:pt>
                <c:pt idx="21">
                  <c:v>505356</c:v>
                </c:pt>
                <c:pt idx="22">
                  <c:v>541254</c:v>
                </c:pt>
                <c:pt idx="23">
                  <c:v>578946</c:v>
                </c:pt>
                <c:pt idx="24">
                  <c:v>618539</c:v>
                </c:pt>
                <c:pt idx="25">
                  <c:v>659906</c:v>
                </c:pt>
                <c:pt idx="26">
                  <c:v>705788</c:v>
                </c:pt>
                <c:pt idx="27">
                  <c:v>754778</c:v>
                </c:pt>
                <c:pt idx="28">
                  <c:v>805210</c:v>
                </c:pt>
                <c:pt idx="29">
                  <c:v>857127</c:v>
                </c:pt>
                <c:pt idx="30">
                  <c:v>910568</c:v>
                </c:pt>
                <c:pt idx="31">
                  <c:v>965578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10-4BF2-9D3D-3D3A940E2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5"/>
        <c:axId val="2094734553"/>
      </c:area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Tax-Rate</c:v>
                </c:pt>
              </c:strCache>
            </c:strRef>
          </c:tx>
          <c:spPr>
            <a:ln w="25400" cap="flat">
              <a:solidFill>
                <a:srgbClr val="0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Sheet1!$B$2:$B$33</c:f>
              <c:numCache>
                <c:formatCode>General</c:formatCode>
                <c:ptCount val="32"/>
                <c:pt idx="0">
                  <c:v>0.17</c:v>
                </c:pt>
                <c:pt idx="1">
                  <c:v>0.17</c:v>
                </c:pt>
                <c:pt idx="2">
                  <c:v>0.17</c:v>
                </c:pt>
                <c:pt idx="3">
                  <c:v>0.16</c:v>
                </c:pt>
                <c:pt idx="4">
                  <c:v>0.15</c:v>
                </c:pt>
                <c:pt idx="5">
                  <c:v>0.15</c:v>
                </c:pt>
                <c:pt idx="6">
                  <c:v>0.14000000000000001</c:v>
                </c:pt>
                <c:pt idx="7">
                  <c:v>0.04</c:v>
                </c:pt>
                <c:pt idx="8">
                  <c:v>0.04</c:v>
                </c:pt>
                <c:pt idx="9">
                  <c:v>0.04</c:v>
                </c:pt>
                <c:pt idx="10">
                  <c:v>0.03</c:v>
                </c:pt>
                <c:pt idx="11">
                  <c:v>0.03</c:v>
                </c:pt>
                <c:pt idx="12">
                  <c:v>0.13</c:v>
                </c:pt>
                <c:pt idx="13">
                  <c:v>0.13</c:v>
                </c:pt>
                <c:pt idx="14">
                  <c:v>0.13</c:v>
                </c:pt>
                <c:pt idx="15">
                  <c:v>0.14000000000000001</c:v>
                </c:pt>
                <c:pt idx="16">
                  <c:v>0.14000000000000001</c:v>
                </c:pt>
                <c:pt idx="17">
                  <c:v>0.14000000000000001</c:v>
                </c:pt>
                <c:pt idx="18">
                  <c:v>0.14000000000000001</c:v>
                </c:pt>
                <c:pt idx="19">
                  <c:v>0.14000000000000001</c:v>
                </c:pt>
                <c:pt idx="20">
                  <c:v>0.15</c:v>
                </c:pt>
                <c:pt idx="21">
                  <c:v>0.15</c:v>
                </c:pt>
                <c:pt idx="22">
                  <c:v>0.15</c:v>
                </c:pt>
                <c:pt idx="23">
                  <c:v>0.15</c:v>
                </c:pt>
                <c:pt idx="24">
                  <c:v>0.15</c:v>
                </c:pt>
                <c:pt idx="25">
                  <c:v>0.16</c:v>
                </c:pt>
                <c:pt idx="26">
                  <c:v>0.16</c:v>
                </c:pt>
                <c:pt idx="27">
                  <c:v>0.16</c:v>
                </c:pt>
                <c:pt idx="28">
                  <c:v>0.16</c:v>
                </c:pt>
                <c:pt idx="29">
                  <c:v>0.16</c:v>
                </c:pt>
                <c:pt idx="30">
                  <c:v>0.17</c:v>
                </c:pt>
                <c:pt idx="31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10-4BF2-9D3D-3D3A940E2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Prior Tax-Rate</c:v>
                </c:pt>
              </c:strCache>
            </c:strRef>
          </c:tx>
          <c:spPr>
            <a:ln w="25400" cap="flat">
              <a:solidFill>
                <a:srgbClr val="EE562F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Sheet1!$C$2:$C$33</c:f>
              <c:numCache>
                <c:formatCode>General</c:formatCode>
                <c:ptCount val="32"/>
                <c:pt idx="0">
                  <c:v>0.17</c:v>
                </c:pt>
                <c:pt idx="1">
                  <c:v>0.17</c:v>
                </c:pt>
                <c:pt idx="2">
                  <c:v>0.17</c:v>
                </c:pt>
                <c:pt idx="3">
                  <c:v>0.16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0.04</c:v>
                </c:pt>
                <c:pt idx="12">
                  <c:v>0.14000000000000001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0.16</c:v>
                </c:pt>
                <c:pt idx="20">
                  <c:v>0.16</c:v>
                </c:pt>
                <c:pt idx="21">
                  <c:v>0.16</c:v>
                </c:pt>
                <c:pt idx="22">
                  <c:v>0.16</c:v>
                </c:pt>
                <c:pt idx="23">
                  <c:v>0.17</c:v>
                </c:pt>
                <c:pt idx="24">
                  <c:v>0.17</c:v>
                </c:pt>
                <c:pt idx="25">
                  <c:v>0.17</c:v>
                </c:pt>
                <c:pt idx="26">
                  <c:v>0.17</c:v>
                </c:pt>
                <c:pt idx="27">
                  <c:v>0.17</c:v>
                </c:pt>
                <c:pt idx="28">
                  <c:v>0.17</c:v>
                </c:pt>
                <c:pt idx="29">
                  <c:v>0.17</c:v>
                </c:pt>
                <c:pt idx="30">
                  <c:v>0.17</c:v>
                </c:pt>
                <c:pt idx="31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10-4BF2-9D3D-3D3A940E2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  <c:max val="32.50000001000000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 rot="-2700000"/>
          <a:lstStyle/>
          <a:p>
            <a:pPr>
              <a:defRPr sz="900" b="0" i="0" u="none" strike="noStrike">
                <a:solidFill>
                  <a:srgbClr val="494949"/>
                </a:solidFill>
                <a:latin typeface="Barlow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tickLblSkip val="2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AE0E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Effective Tax Rate</a:t>
                </a:r>
              </a:p>
            </c:rich>
          </c:tx>
          <c:overlay val="0"/>
        </c:title>
        <c:numFmt formatCode="[&gt;0]\ 0.00%;[=0]&quot;&quot;;&quot;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95959"/>
                </a:solidFill>
                <a:latin typeface="Barlow"/>
              </a:defRPr>
            </a:pPr>
            <a:endParaRPr lang="en-US"/>
          </a:p>
        </c:txPr>
        <c:crossAx val="2094734554"/>
        <c:crosses val="autoZero"/>
        <c:crossBetween val="midCat"/>
      </c:valAx>
      <c:valAx>
        <c:axId val="2094734553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Cumulative Taxes Paid</a:t>
                </a:r>
              </a:p>
            </c:rich>
          </c:tx>
          <c:overlay val="0"/>
        </c:title>
        <c:numFmt formatCode="[&gt;0]\ \$#,##0;[=0]&quot;&quot;;&quot;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95959"/>
                </a:solidFill>
                <a:latin typeface="Barlow"/>
              </a:defRPr>
            </a:pPr>
            <a:endParaRPr lang="en-US"/>
          </a:p>
        </c:txPr>
        <c:crossAx val="2094734555"/>
        <c:crosses val="max"/>
        <c:crossBetween val="midCat"/>
      </c:valAx>
      <c:catAx>
        <c:axId val="20947345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3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latin typeface="Barlow"/>
              <a:cs typeface="Barlow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'Sheet1 (2)'!$E$5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rgbClr val="DBE1EA"/>
            </a:solidFill>
            <a:ln>
              <a:noFill/>
            </a:ln>
            <a:effectLst/>
          </c:spPr>
          <c:cat>
            <c:numRef>
              <c:f>'Sheet1 (2)'!$D$6:$D$21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(2)'!$E$6:$E$21</c:f>
              <c:numCache>
                <c:formatCode>_("$"* #,##0_);_("$"* \(#,##0\);_("$"* "-"??_);_(@_)</c:formatCode>
                <c:ptCount val="16"/>
                <c:pt idx="0">
                  <c:v>300000</c:v>
                </c:pt>
                <c:pt idx="1">
                  <c:v>300000</c:v>
                </c:pt>
                <c:pt idx="2">
                  <c:v>300000</c:v>
                </c:pt>
                <c:pt idx="3">
                  <c:v>300000</c:v>
                </c:pt>
                <c:pt idx="4">
                  <c:v>300000</c:v>
                </c:pt>
                <c:pt idx="5">
                  <c:v>300000</c:v>
                </c:pt>
                <c:pt idx="6">
                  <c:v>300000</c:v>
                </c:pt>
                <c:pt idx="7">
                  <c:v>300000</c:v>
                </c:pt>
                <c:pt idx="8">
                  <c:v>300000</c:v>
                </c:pt>
                <c:pt idx="9">
                  <c:v>300000</c:v>
                </c:pt>
                <c:pt idx="10">
                  <c:v>300000</c:v>
                </c:pt>
                <c:pt idx="11">
                  <c:v>300000</c:v>
                </c:pt>
                <c:pt idx="12">
                  <c:v>300000</c:v>
                </c:pt>
                <c:pt idx="13">
                  <c:v>300000</c:v>
                </c:pt>
                <c:pt idx="14">
                  <c:v>300000</c:v>
                </c:pt>
                <c:pt idx="15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3D-0A43-AF55-F15DF3490643}"/>
            </c:ext>
          </c:extLst>
        </c:ser>
        <c:ser>
          <c:idx val="2"/>
          <c:order val="1"/>
          <c:tx>
            <c:strRef>
              <c:f>'Sheet1 (2)'!$F$5</c:f>
              <c:strCache>
                <c:ptCount val="1"/>
                <c:pt idx="0">
                  <c:v>Accrued Interest</c:v>
                </c:pt>
              </c:strCache>
            </c:strRef>
          </c:tx>
          <c:spPr>
            <a:solidFill>
              <a:srgbClr val="F9BBAC"/>
            </a:solidFill>
            <a:ln>
              <a:noFill/>
            </a:ln>
            <a:effectLst/>
          </c:spPr>
          <c:cat>
            <c:numRef>
              <c:f>'Sheet1 (2)'!$D$6:$D$21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(2)'!$F$6:$F$21</c:f>
              <c:numCache>
                <c:formatCode>_("$"* #,##0_);_("$"* \(#,##0\);_("$"* "-"??_);_(@_)</c:formatCode>
                <c:ptCount val="16"/>
                <c:pt idx="0">
                  <c:v>36373.580000000016</c:v>
                </c:pt>
                <c:pt idx="1">
                  <c:v>59919.73060000001</c:v>
                </c:pt>
                <c:pt idx="2">
                  <c:v>85114.111742000037</c:v>
                </c:pt>
                <c:pt idx="3">
                  <c:v>112072.09956394008</c:v>
                </c:pt>
                <c:pt idx="4">
                  <c:v>140917.14653341589</c:v>
                </c:pt>
                <c:pt idx="5">
                  <c:v>171781.34679075505</c:v>
                </c:pt>
                <c:pt idx="6">
                  <c:v>204806.04106610792</c:v>
                </c:pt>
                <c:pt idx="7">
                  <c:v>240142.46394073556</c:v>
                </c:pt>
                <c:pt idx="8">
                  <c:v>277952.43641658709</c:v>
                </c:pt>
                <c:pt idx="9">
                  <c:v>318409.10696574824</c:v>
                </c:pt>
                <c:pt idx="10">
                  <c:v>361697.74445335066</c:v>
                </c:pt>
                <c:pt idx="11">
                  <c:v>408016.58656508522</c:v>
                </c:pt>
                <c:pt idx="12">
                  <c:v>457577.74762464128</c:v>
                </c:pt>
                <c:pt idx="13">
                  <c:v>510608.18995836622</c:v>
                </c:pt>
                <c:pt idx="14">
                  <c:v>567350.76325545192</c:v>
                </c:pt>
                <c:pt idx="15">
                  <c:v>628065.3166833336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3D-0A43-AF55-F15DF3490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969696"/>
        <c:axId val="1673076623"/>
      </c:areaChart>
      <c:barChart>
        <c:barDir val="col"/>
        <c:grouping val="clustered"/>
        <c:varyColors val="0"/>
        <c:ser>
          <c:idx val="0"/>
          <c:order val="2"/>
          <c:tx>
            <c:strRef>
              <c:f>'Sheet1 (2)'!$G$5</c:f>
              <c:strCache>
                <c:ptCount val="1"/>
                <c:pt idx="0">
                  <c:v>Withdrawal</c:v>
                </c:pt>
              </c:strCache>
            </c:strRef>
          </c:tx>
          <c:spPr>
            <a:solidFill>
              <a:srgbClr val="E6B127"/>
            </a:solidFill>
            <a:ln w="25400"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3D-0A43-AF55-F15DF349064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3D-0A43-AF55-F15DF349064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3D-0A43-AF55-F15DF349064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3D-0A43-AF55-F15DF349064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3D-0A43-AF55-F15DF349064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3D-0A43-AF55-F15DF3490643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3D-0A43-AF55-F15DF349064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3D-0A43-AF55-F15DF349064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93D-0A43-AF55-F15DF349064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3D-0A43-AF55-F15DF349064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93D-0A43-AF55-F15DF349064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93D-0A43-AF55-F15DF3490643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93D-0A43-AF55-F15DF349064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3D-0A43-AF55-F15DF349064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93D-0A43-AF55-F15DF34906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'Sheet1 (2)'!$G$6:$G$21</c:f>
              <c:numCache>
                <c:formatCode>_("$"* #,##0_);_("$"* \(#,##0\);_("$"* "-"??_);_(@_)</c:formatCode>
                <c:ptCount val="16"/>
                <c:pt idx="0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93D-0A43-AF55-F15DF3490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431456"/>
        <c:axId val="38297775"/>
      </c:barChart>
      <c:catAx>
        <c:axId val="255969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1673076623"/>
        <c:crosses val="autoZero"/>
        <c:auto val="1"/>
        <c:lblAlgn val="ctr"/>
        <c:lblOffset val="100"/>
        <c:noMultiLvlLbl val="0"/>
      </c:catAx>
      <c:valAx>
        <c:axId val="1673076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5969696"/>
        <c:crosses val="autoZero"/>
        <c:crossBetween val="between"/>
        <c:majorUnit val="200000"/>
      </c:valAx>
      <c:valAx>
        <c:axId val="38297775"/>
        <c:scaling>
          <c:orientation val="minMax"/>
          <c:max val="10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3431456"/>
        <c:crosses val="max"/>
        <c:crossBetween val="between"/>
        <c:majorUnit val="200000"/>
      </c:valAx>
      <c:catAx>
        <c:axId val="253431456"/>
        <c:scaling>
          <c:orientation val="minMax"/>
        </c:scaling>
        <c:delete val="1"/>
        <c:axPos val="b"/>
        <c:majorTickMark val="out"/>
        <c:minorTickMark val="none"/>
        <c:tickLblPos val="nextTo"/>
        <c:crossAx val="38297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Barlow" pitchFamily="2" charset="77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'Sheet1 (3)'!$E$5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rgbClr val="DBE1EA"/>
            </a:solidFill>
            <a:ln>
              <a:noFill/>
            </a:ln>
            <a:effectLst/>
          </c:spPr>
          <c:cat>
            <c:numRef>
              <c:f>'Sheet1 (3)'!$D$6:$D$21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(3)'!$E$6:$E$21</c:f>
              <c:numCache>
                <c:formatCode>_("$"* #,##0_);_("$"* \(#,##0\);_("$"* "-"??_);_(@_)</c:formatCode>
                <c:ptCount val="16"/>
                <c:pt idx="0">
                  <c:v>300000</c:v>
                </c:pt>
                <c:pt idx="1">
                  <c:v>300000</c:v>
                </c:pt>
                <c:pt idx="2">
                  <c:v>300000</c:v>
                </c:pt>
                <c:pt idx="3">
                  <c:v>300000</c:v>
                </c:pt>
                <c:pt idx="4">
                  <c:v>300000</c:v>
                </c:pt>
                <c:pt idx="5">
                  <c:v>300000</c:v>
                </c:pt>
                <c:pt idx="6">
                  <c:v>300000</c:v>
                </c:pt>
                <c:pt idx="7">
                  <c:v>300000</c:v>
                </c:pt>
                <c:pt idx="8">
                  <c:v>300000</c:v>
                </c:pt>
                <c:pt idx="9">
                  <c:v>300000</c:v>
                </c:pt>
                <c:pt idx="10">
                  <c:v>300000</c:v>
                </c:pt>
                <c:pt idx="11">
                  <c:v>300000</c:v>
                </c:pt>
                <c:pt idx="12">
                  <c:v>300000</c:v>
                </c:pt>
                <c:pt idx="13">
                  <c:v>300000</c:v>
                </c:pt>
                <c:pt idx="14">
                  <c:v>300000</c:v>
                </c:pt>
                <c:pt idx="15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66-8141-86C2-00B628996D30}"/>
            </c:ext>
          </c:extLst>
        </c:ser>
        <c:ser>
          <c:idx val="2"/>
          <c:order val="1"/>
          <c:tx>
            <c:strRef>
              <c:f>'Sheet1 (3)'!$F$5</c:f>
              <c:strCache>
                <c:ptCount val="1"/>
                <c:pt idx="0">
                  <c:v>Accrued Interest</c:v>
                </c:pt>
              </c:strCache>
            </c:strRef>
          </c:tx>
          <c:spPr>
            <a:solidFill>
              <a:srgbClr val="F9BBAC"/>
            </a:solidFill>
            <a:ln>
              <a:noFill/>
            </a:ln>
            <a:effectLst/>
          </c:spPr>
          <c:cat>
            <c:numRef>
              <c:f>'Sheet1 (3)'!$D$6:$D$21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(3)'!$F$6:$F$21</c:f>
              <c:numCache>
                <c:formatCode>_("$"* #,##0_);_("$"* \(#,##0\);_("$"* "-"??_);_(@_)</c:formatCode>
                <c:ptCount val="16"/>
                <c:pt idx="0">
                  <c:v>36373.580000000016</c:v>
                </c:pt>
                <c:pt idx="1">
                  <c:v>59919.73060000001</c:v>
                </c:pt>
                <c:pt idx="2">
                  <c:v>85114.111742000037</c:v>
                </c:pt>
                <c:pt idx="3">
                  <c:v>112072.09956394008</c:v>
                </c:pt>
                <c:pt idx="4">
                  <c:v>140917.14653341589</c:v>
                </c:pt>
                <c:pt idx="5">
                  <c:v>171781.34679075505</c:v>
                </c:pt>
                <c:pt idx="6">
                  <c:v>204806.04106610792</c:v>
                </c:pt>
                <c:pt idx="7">
                  <c:v>240142.46394073556</c:v>
                </c:pt>
                <c:pt idx="8">
                  <c:v>277952.43641658709</c:v>
                </c:pt>
                <c:pt idx="9">
                  <c:v>318409.10696574824</c:v>
                </c:pt>
                <c:pt idx="10">
                  <c:v>11697.744453350664</c:v>
                </c:pt>
                <c:pt idx="11">
                  <c:v>33516.586565085221</c:v>
                </c:pt>
                <c:pt idx="12">
                  <c:v>56862.747624641226</c:v>
                </c:pt>
                <c:pt idx="13">
                  <c:v>81843.139958366111</c:v>
                </c:pt>
                <c:pt idx="14">
                  <c:v>108572.15975545178</c:v>
                </c:pt>
                <c:pt idx="15">
                  <c:v>137172.21093833342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66-8141-86C2-00B628996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969696"/>
        <c:axId val="1673076623"/>
      </c:areaChart>
      <c:barChart>
        <c:barDir val="col"/>
        <c:grouping val="clustered"/>
        <c:varyColors val="0"/>
        <c:ser>
          <c:idx val="0"/>
          <c:order val="2"/>
          <c:tx>
            <c:strRef>
              <c:f>'Sheet1 (3)'!$G$5</c:f>
              <c:strCache>
                <c:ptCount val="1"/>
                <c:pt idx="0">
                  <c:v>Withdrawal</c:v>
                </c:pt>
              </c:strCache>
            </c:strRef>
          </c:tx>
          <c:spPr>
            <a:solidFill>
              <a:srgbClr val="E6B127"/>
            </a:solidFill>
            <a:ln w="25400"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66-8141-86C2-00B628996D3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66-8141-86C2-00B628996D3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66-8141-86C2-00B628996D3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66-8141-86C2-00B628996D3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266-8141-86C2-00B628996D3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66-8141-86C2-00B628996D3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266-8141-86C2-00B628996D3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266-8141-86C2-00B628996D3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66-8141-86C2-00B628996D3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266-8141-86C2-00B628996D3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266-8141-86C2-00B628996D3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266-8141-86C2-00B628996D30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266-8141-86C2-00B628996D3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266-8141-86C2-00B628996D30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266-8141-86C2-00B628996D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(3)'!$D$6:$D$21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(3)'!$G$6:$G$21</c:f>
              <c:numCache>
                <c:formatCode>General</c:formatCode>
                <c:ptCount val="16"/>
                <c:pt idx="0" formatCode="_(&quot;$&quot;* #,##0_);_(&quot;$&quot;* \(#,##0\);_(&quot;$&quot;* &quot;-&quot;??_);_(@_)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266-8141-86C2-00B628996D30}"/>
            </c:ext>
          </c:extLst>
        </c:ser>
        <c:ser>
          <c:idx val="3"/>
          <c:order val="3"/>
          <c:tx>
            <c:strRef>
              <c:f>'Sheet1 (3)'!$H$5</c:f>
              <c:strCache>
                <c:ptCount val="1"/>
                <c:pt idx="0">
                  <c:v>Interest Paydown</c:v>
                </c:pt>
              </c:strCache>
            </c:strRef>
          </c:tx>
          <c:spPr>
            <a:solidFill>
              <a:srgbClr val="0F9FD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266-8141-86C2-00B628996D3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266-8141-86C2-00B628996D3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266-8141-86C2-00B628996D3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266-8141-86C2-00B628996D3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266-8141-86C2-00B628996D3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266-8141-86C2-00B628996D30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266-8141-86C2-00B628996D30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266-8141-86C2-00B628996D3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266-8141-86C2-00B628996D3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266-8141-86C2-00B628996D30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266-8141-86C2-00B628996D3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266-8141-86C2-00B628996D30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266-8141-86C2-00B628996D3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266-8141-86C2-00B628996D30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266-8141-86C2-00B628996D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(3)'!$D$6:$D$21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(3)'!$H$6:$H$21</c:f>
              <c:numCache>
                <c:formatCode>General</c:formatCode>
                <c:ptCount val="16"/>
                <c:pt idx="10" formatCode="_(&quot;$&quot;* #,##0_);_(&quot;$&quot;* \(#,##0\);_(&quot;$&quot;* &quot;-&quot;??_);_(@_)">
                  <c:v>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1-6266-8141-86C2-00B628996D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431456"/>
        <c:axId val="38297775"/>
      </c:barChart>
      <c:catAx>
        <c:axId val="255969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1673076623"/>
        <c:crosses val="autoZero"/>
        <c:auto val="1"/>
        <c:lblAlgn val="ctr"/>
        <c:lblOffset val="100"/>
        <c:noMultiLvlLbl val="0"/>
      </c:catAx>
      <c:valAx>
        <c:axId val="1673076623"/>
        <c:scaling>
          <c:orientation val="minMax"/>
          <c:max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5969696"/>
        <c:crosses val="autoZero"/>
        <c:crossBetween val="between"/>
        <c:majorUnit val="200000"/>
      </c:valAx>
      <c:valAx>
        <c:axId val="38297775"/>
        <c:scaling>
          <c:orientation val="minMax"/>
          <c:max val="10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3431456"/>
        <c:crosses val="max"/>
        <c:crossBetween val="between"/>
        <c:majorUnit val="200000"/>
      </c:valAx>
      <c:catAx>
        <c:axId val="253431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297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Barlow" pitchFamily="2" charset="77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'Sheet1 (4)'!$E$5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rgbClr val="DBE1EA"/>
            </a:solidFill>
            <a:ln>
              <a:noFill/>
            </a:ln>
            <a:effectLst/>
          </c:spPr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(4)'!$E$6:$E$21</c:f>
              <c:numCache>
                <c:formatCode>_("$"* #,##0_);_("$"* \(#,##0\);_("$"* "-"??_);_(@_)</c:formatCode>
                <c:ptCount val="16"/>
                <c:pt idx="0">
                  <c:v>300000</c:v>
                </c:pt>
                <c:pt idx="1">
                  <c:v>300000</c:v>
                </c:pt>
                <c:pt idx="2">
                  <c:v>300000</c:v>
                </c:pt>
                <c:pt idx="3">
                  <c:v>300000</c:v>
                </c:pt>
                <c:pt idx="4">
                  <c:v>300000</c:v>
                </c:pt>
                <c:pt idx="5">
                  <c:v>300000</c:v>
                </c:pt>
                <c:pt idx="6">
                  <c:v>300000</c:v>
                </c:pt>
                <c:pt idx="7">
                  <c:v>300000</c:v>
                </c:pt>
                <c:pt idx="8">
                  <c:v>300000</c:v>
                </c:pt>
                <c:pt idx="9">
                  <c:v>300000</c:v>
                </c:pt>
                <c:pt idx="10">
                  <c:v>650000</c:v>
                </c:pt>
                <c:pt idx="11">
                  <c:v>650000</c:v>
                </c:pt>
                <c:pt idx="12">
                  <c:v>650000</c:v>
                </c:pt>
                <c:pt idx="13">
                  <c:v>650000</c:v>
                </c:pt>
                <c:pt idx="14">
                  <c:v>650000</c:v>
                </c:pt>
                <c:pt idx="15">
                  <c:v>650000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C-5840-BA89-2B7AD37380E8}"/>
            </c:ext>
          </c:extLst>
        </c:ser>
        <c:ser>
          <c:idx val="2"/>
          <c:order val="1"/>
          <c:tx>
            <c:strRef>
              <c:f>'Sheet1 (4)'!$F$5</c:f>
              <c:strCache>
                <c:ptCount val="1"/>
                <c:pt idx="0">
                  <c:v>Accrued Interest</c:v>
                </c:pt>
              </c:strCache>
            </c:strRef>
          </c:tx>
          <c:spPr>
            <a:solidFill>
              <a:srgbClr val="F9BBAC"/>
            </a:solidFill>
            <a:ln>
              <a:noFill/>
            </a:ln>
            <a:effectLst/>
          </c:spPr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(4)'!$F$6:$F$21</c:f>
              <c:numCache>
                <c:formatCode>_("$"* #,##0_);_("$"* \(#,##0\);_("$"* "-"??_);_(@_)</c:formatCode>
                <c:ptCount val="16"/>
                <c:pt idx="0">
                  <c:v>36373.580000000016</c:v>
                </c:pt>
                <c:pt idx="1">
                  <c:v>59919.73060000001</c:v>
                </c:pt>
                <c:pt idx="2">
                  <c:v>85114.111742000037</c:v>
                </c:pt>
                <c:pt idx="3">
                  <c:v>112072.09956394008</c:v>
                </c:pt>
                <c:pt idx="4">
                  <c:v>140917.14653341589</c:v>
                </c:pt>
                <c:pt idx="5">
                  <c:v>171781.34679075505</c:v>
                </c:pt>
                <c:pt idx="6">
                  <c:v>204806.04106610792</c:v>
                </c:pt>
                <c:pt idx="7">
                  <c:v>240142.46394073556</c:v>
                </c:pt>
                <c:pt idx="8">
                  <c:v>277952.43641658709</c:v>
                </c:pt>
                <c:pt idx="9">
                  <c:v>318409.10696574824</c:v>
                </c:pt>
                <c:pt idx="10">
                  <c:v>11697.744453350664</c:v>
                </c:pt>
                <c:pt idx="11">
                  <c:v>58016.586565085221</c:v>
                </c:pt>
                <c:pt idx="12">
                  <c:v>107577.74762464128</c:v>
                </c:pt>
                <c:pt idx="13">
                  <c:v>160608.18995836622</c:v>
                </c:pt>
                <c:pt idx="14">
                  <c:v>217350.76325545192</c:v>
                </c:pt>
                <c:pt idx="15">
                  <c:v>278065.3166833336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0C-5840-BA89-2B7AD3738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969696"/>
        <c:axId val="1673076623"/>
      </c:areaChart>
      <c:barChart>
        <c:barDir val="col"/>
        <c:grouping val="clustered"/>
        <c:varyColors val="0"/>
        <c:ser>
          <c:idx val="3"/>
          <c:order val="2"/>
          <c:tx>
            <c:strRef>
              <c:f>'Sheet1 (4)'!$H$5</c:f>
              <c:strCache>
                <c:ptCount val="1"/>
                <c:pt idx="0">
                  <c:v>Interest Paydown</c:v>
                </c:pt>
              </c:strCache>
            </c:strRef>
          </c:tx>
          <c:spPr>
            <a:solidFill>
              <a:srgbClr val="0F9FD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0C-5840-BA89-2B7AD37380E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C-5840-BA89-2B7AD37380E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0C-5840-BA89-2B7AD37380E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0C-5840-BA89-2B7AD37380E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0C-5840-BA89-2B7AD37380E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0C-5840-BA89-2B7AD37380E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0C-5840-BA89-2B7AD37380E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0C-5840-BA89-2B7AD37380E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0C-5840-BA89-2B7AD37380E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0C-5840-BA89-2B7AD37380E8}"/>
                </c:ext>
              </c:extLst>
            </c:dLbl>
            <c:dLbl>
              <c:idx val="10"/>
              <c:layout>
                <c:manualLayout>
                  <c:x val="-9.2977250247279916E-2"/>
                  <c:y val="0.1741538630177027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0C-5840-BA89-2B7AD37380E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0C-5840-BA89-2B7AD37380E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0C-5840-BA89-2B7AD37380E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0C-5840-BA89-2B7AD37380E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0C-5840-BA89-2B7AD37380E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20C-5840-BA89-2B7AD3738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(4)'!$H$6:$H$21</c:f>
              <c:numCache>
                <c:formatCode>_("$"* #,##0_);_("$"* \(#,##0\);_("$"* "-"??_);_(@_)</c:formatCode>
                <c:ptCount val="16"/>
                <c:pt idx="10">
                  <c:v>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20C-5840-BA89-2B7AD37380E8}"/>
            </c:ext>
          </c:extLst>
        </c:ser>
        <c:ser>
          <c:idx val="0"/>
          <c:order val="3"/>
          <c:tx>
            <c:strRef>
              <c:f>'Sheet1 (4)'!$G$5</c:f>
              <c:strCache>
                <c:ptCount val="1"/>
                <c:pt idx="0">
                  <c:v>Withdrawal</c:v>
                </c:pt>
              </c:strCache>
            </c:strRef>
          </c:tx>
          <c:spPr>
            <a:solidFill>
              <a:srgbClr val="E6B127"/>
            </a:solidFill>
            <a:ln w="25400"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20C-5840-BA89-2B7AD37380E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20C-5840-BA89-2B7AD37380E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20C-5840-BA89-2B7AD37380E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20C-5840-BA89-2B7AD37380E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20C-5840-BA89-2B7AD37380E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20C-5840-BA89-2B7AD37380E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20C-5840-BA89-2B7AD37380E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20C-5840-BA89-2B7AD37380E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20C-5840-BA89-2B7AD37380E8}"/>
                </c:ext>
              </c:extLst>
            </c:dLbl>
            <c:dLbl>
              <c:idx val="10"/>
              <c:layout>
                <c:manualLayout>
                  <c:x val="0.10286844708209679"/>
                  <c:y val="0.1874709976798143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20C-5840-BA89-2B7AD37380E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20C-5840-BA89-2B7AD37380E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20C-5840-BA89-2B7AD37380E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20C-5840-BA89-2B7AD37380E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20C-5840-BA89-2B7AD37380E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20C-5840-BA89-2B7AD3738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'Sheet1 (4)'!$G$6:$G$21</c:f>
              <c:numCache>
                <c:formatCode>_("$"* #,##0_);_("$"* \(#,##0\);_("$"* "-"??_);_(@_)</c:formatCode>
                <c:ptCount val="16"/>
                <c:pt idx="0">
                  <c:v>300000</c:v>
                </c:pt>
                <c:pt idx="10">
                  <c:v>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20C-5840-BA89-2B7AD3738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431456"/>
        <c:axId val="38297775"/>
      </c:barChart>
      <c:catAx>
        <c:axId val="255969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1673076623"/>
        <c:crosses val="autoZero"/>
        <c:auto val="1"/>
        <c:lblAlgn val="ctr"/>
        <c:lblOffset val="100"/>
        <c:noMultiLvlLbl val="0"/>
      </c:catAx>
      <c:valAx>
        <c:axId val="1673076623"/>
        <c:scaling>
          <c:orientation val="minMax"/>
          <c:max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5969696"/>
        <c:crosses val="autoZero"/>
        <c:crossBetween val="between"/>
        <c:majorUnit val="200000"/>
      </c:valAx>
      <c:valAx>
        <c:axId val="38297775"/>
        <c:scaling>
          <c:orientation val="minMax"/>
          <c:max val="10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3431456"/>
        <c:crosses val="max"/>
        <c:crossBetween val="between"/>
        <c:majorUnit val="200000"/>
      </c:valAx>
      <c:catAx>
        <c:axId val="253431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297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Barlow" pitchFamily="2" charset="77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'Sheet1 (4)'!$E$5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rgbClr val="DBE1EA"/>
            </a:solidFill>
            <a:ln>
              <a:noFill/>
            </a:ln>
            <a:effectLst/>
          </c:spPr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(4)'!$E$6:$E$21</c:f>
              <c:numCache>
                <c:formatCode>_("$"* #,##0_);_("$"* \(#,##0\);_("$"* "-"??_);_(@_)</c:formatCode>
                <c:ptCount val="16"/>
                <c:pt idx="0">
                  <c:v>300000</c:v>
                </c:pt>
                <c:pt idx="1">
                  <c:v>300000</c:v>
                </c:pt>
                <c:pt idx="2">
                  <c:v>300000</c:v>
                </c:pt>
                <c:pt idx="3">
                  <c:v>300000</c:v>
                </c:pt>
                <c:pt idx="4">
                  <c:v>300000</c:v>
                </c:pt>
                <c:pt idx="5">
                  <c:v>300000</c:v>
                </c:pt>
                <c:pt idx="6">
                  <c:v>300000</c:v>
                </c:pt>
                <c:pt idx="7">
                  <c:v>300000</c:v>
                </c:pt>
                <c:pt idx="8">
                  <c:v>300000</c:v>
                </c:pt>
                <c:pt idx="9">
                  <c:v>300000</c:v>
                </c:pt>
                <c:pt idx="10">
                  <c:v>650000</c:v>
                </c:pt>
                <c:pt idx="11">
                  <c:v>650000</c:v>
                </c:pt>
                <c:pt idx="12">
                  <c:v>650000</c:v>
                </c:pt>
                <c:pt idx="13">
                  <c:v>650000</c:v>
                </c:pt>
                <c:pt idx="14">
                  <c:v>650000</c:v>
                </c:pt>
                <c:pt idx="15">
                  <c:v>650000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C-5840-BA89-2B7AD37380E8}"/>
            </c:ext>
          </c:extLst>
        </c:ser>
        <c:ser>
          <c:idx val="2"/>
          <c:order val="1"/>
          <c:tx>
            <c:strRef>
              <c:f>'Sheet1 (4)'!$F$5</c:f>
              <c:strCache>
                <c:ptCount val="1"/>
                <c:pt idx="0">
                  <c:v>Accrued Interest</c:v>
                </c:pt>
              </c:strCache>
            </c:strRef>
          </c:tx>
          <c:spPr>
            <a:solidFill>
              <a:srgbClr val="F9BBAC"/>
            </a:solidFill>
            <a:ln>
              <a:noFill/>
            </a:ln>
            <a:effectLst/>
          </c:spPr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(4)'!$F$6:$F$21</c:f>
              <c:numCache>
                <c:formatCode>_("$"* #,##0_);_("$"* \(#,##0\);_("$"* "-"??_);_(@_)</c:formatCode>
                <c:ptCount val="16"/>
                <c:pt idx="0">
                  <c:v>36373.580000000016</c:v>
                </c:pt>
                <c:pt idx="1">
                  <c:v>59919.73060000001</c:v>
                </c:pt>
                <c:pt idx="2">
                  <c:v>85114.111742000037</c:v>
                </c:pt>
                <c:pt idx="3">
                  <c:v>112072.09956394008</c:v>
                </c:pt>
                <c:pt idx="4">
                  <c:v>140917.14653341589</c:v>
                </c:pt>
                <c:pt idx="5">
                  <c:v>171781.34679075505</c:v>
                </c:pt>
                <c:pt idx="6">
                  <c:v>204806.04106610792</c:v>
                </c:pt>
                <c:pt idx="7">
                  <c:v>240142.46394073556</c:v>
                </c:pt>
                <c:pt idx="8">
                  <c:v>277952.43641658709</c:v>
                </c:pt>
                <c:pt idx="9">
                  <c:v>318409.10696574824</c:v>
                </c:pt>
                <c:pt idx="10">
                  <c:v>11697.744453350664</c:v>
                </c:pt>
                <c:pt idx="11">
                  <c:v>58016.586565085221</c:v>
                </c:pt>
                <c:pt idx="12">
                  <c:v>107577.74762464128</c:v>
                </c:pt>
                <c:pt idx="13">
                  <c:v>160608.18995836622</c:v>
                </c:pt>
                <c:pt idx="14">
                  <c:v>217350.76325545192</c:v>
                </c:pt>
                <c:pt idx="15">
                  <c:v>278065.3166833336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0C-5840-BA89-2B7AD3738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969696"/>
        <c:axId val="1673076623"/>
      </c:areaChart>
      <c:barChart>
        <c:barDir val="col"/>
        <c:grouping val="clustered"/>
        <c:varyColors val="0"/>
        <c:ser>
          <c:idx val="3"/>
          <c:order val="2"/>
          <c:tx>
            <c:strRef>
              <c:f>'Sheet1 (4)'!$H$5</c:f>
              <c:strCache>
                <c:ptCount val="1"/>
                <c:pt idx="0">
                  <c:v>Interest Paydown</c:v>
                </c:pt>
              </c:strCache>
            </c:strRef>
          </c:tx>
          <c:spPr>
            <a:solidFill>
              <a:srgbClr val="0F9FD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0C-5840-BA89-2B7AD37380E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C-5840-BA89-2B7AD37380E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0C-5840-BA89-2B7AD37380E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0C-5840-BA89-2B7AD37380E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0C-5840-BA89-2B7AD37380E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0C-5840-BA89-2B7AD37380E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0C-5840-BA89-2B7AD37380E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0C-5840-BA89-2B7AD37380E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0C-5840-BA89-2B7AD37380E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0C-5840-BA89-2B7AD37380E8}"/>
                </c:ext>
              </c:extLst>
            </c:dLbl>
            <c:dLbl>
              <c:idx val="10"/>
              <c:layout>
                <c:manualLayout>
                  <c:x val="-9.2977250247279916E-2"/>
                  <c:y val="0.1741538630177027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0C-5840-BA89-2B7AD37380E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0C-5840-BA89-2B7AD37380E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0C-5840-BA89-2B7AD37380E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0C-5840-BA89-2B7AD37380E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0C-5840-BA89-2B7AD37380E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20C-5840-BA89-2B7AD3738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'Sheet1 (4)'!$D$6:$D$21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</c:numCache>
            </c:numRef>
          </c:cat>
          <c:val>
            <c:numRef>
              <c:f>'Sheet1 (4)'!$H$6:$H$21</c:f>
              <c:numCache>
                <c:formatCode>General</c:formatCode>
                <c:ptCount val="16"/>
                <c:pt idx="10" formatCode="_(&quot;$&quot;* #,##0_);_(&quot;$&quot;* \(#,##0\);_(&quot;$&quot;* &quot;-&quot;??_);_(@_)">
                  <c:v>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20C-5840-BA89-2B7AD37380E8}"/>
            </c:ext>
          </c:extLst>
        </c:ser>
        <c:ser>
          <c:idx val="0"/>
          <c:order val="3"/>
          <c:tx>
            <c:strRef>
              <c:f>'Sheet1 (4)'!$G$5</c:f>
              <c:strCache>
                <c:ptCount val="1"/>
                <c:pt idx="0">
                  <c:v>Withdrawal</c:v>
                </c:pt>
              </c:strCache>
            </c:strRef>
          </c:tx>
          <c:spPr>
            <a:solidFill>
              <a:srgbClr val="E6B127"/>
            </a:solidFill>
            <a:ln w="25400"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20C-5840-BA89-2B7AD37380E8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20C-5840-BA89-2B7AD37380E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20C-5840-BA89-2B7AD37380E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20C-5840-BA89-2B7AD37380E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20C-5840-BA89-2B7AD37380E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20C-5840-BA89-2B7AD37380E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20C-5840-BA89-2B7AD37380E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20C-5840-BA89-2B7AD37380E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20C-5840-BA89-2B7AD37380E8}"/>
                </c:ext>
              </c:extLst>
            </c:dLbl>
            <c:dLbl>
              <c:idx val="10"/>
              <c:layout>
                <c:manualLayout>
                  <c:x val="0.10286844708209679"/>
                  <c:y val="0.1874709976798143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20C-5840-BA89-2B7AD37380E8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20C-5840-BA89-2B7AD37380E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20C-5840-BA89-2B7AD37380E8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20C-5840-BA89-2B7AD37380E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20C-5840-BA89-2B7AD37380E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20C-5840-BA89-2B7AD3738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'Sheet1 (4)'!$G$6:$G$21</c:f>
              <c:numCache>
                <c:formatCode>General</c:formatCode>
                <c:ptCount val="16"/>
                <c:pt idx="0" formatCode="_(&quot;$&quot;* #,##0_);_(&quot;$&quot;* \(#,##0\);_(&quot;$&quot;* &quot;-&quot;??_);_(@_)">
                  <c:v>300000</c:v>
                </c:pt>
                <c:pt idx="10" formatCode="_(&quot;$&quot;* #,##0_);_(&quot;$&quot;* \(#,##0\);_(&quot;$&quot;* &quot;-&quot;??_);_(@_)">
                  <c:v>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920C-5840-BA89-2B7AD3738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3431456"/>
        <c:axId val="38297775"/>
      </c:barChart>
      <c:catAx>
        <c:axId val="2559696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arlow" pitchFamily="2" charset="77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1673076623"/>
        <c:crosses val="autoZero"/>
        <c:auto val="1"/>
        <c:lblAlgn val="ctr"/>
        <c:lblOffset val="100"/>
        <c:noMultiLvlLbl val="0"/>
      </c:catAx>
      <c:valAx>
        <c:axId val="1673076623"/>
        <c:scaling>
          <c:orientation val="minMax"/>
          <c:max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5969696"/>
        <c:crosses val="autoZero"/>
        <c:crossBetween val="between"/>
        <c:majorUnit val="200000"/>
      </c:valAx>
      <c:valAx>
        <c:axId val="38297775"/>
        <c:scaling>
          <c:orientation val="minMax"/>
          <c:max val="1000000"/>
        </c:scaling>
        <c:delete val="0"/>
        <c:axPos val="r"/>
        <c:numFmt formatCode="_(&quot;$&quot;* #,##0_);_(&quot;$&quot;* \(#,##0\);_(&quot;$&quot;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itchFamily="2" charset="77"/>
                <a:ea typeface="+mn-ea"/>
                <a:cs typeface="+mn-cs"/>
              </a:defRPr>
            </a:pPr>
            <a:endParaRPr lang="en-US"/>
          </a:p>
        </c:txPr>
        <c:crossAx val="253431456"/>
        <c:crosses val="max"/>
        <c:crossBetween val="between"/>
        <c:majorUnit val="200000"/>
      </c:valAx>
      <c:catAx>
        <c:axId val="253431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297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Barlow" pitchFamily="2" charset="77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area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Prior Cumulative Taxes Paid</c:v>
                </c:pt>
              </c:strCache>
            </c:strRef>
          </c:tx>
          <c:spPr>
            <a:solidFill>
              <a:srgbClr val="F8BBAC"/>
            </a:solidFill>
            <a:effectLst/>
          </c:spP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Sheet1!$D$2:$D$33</c:f>
              <c:numCache>
                <c:formatCode>#,##0</c:formatCode>
                <c:ptCount val="32"/>
                <c:pt idx="0">
                  <c:v>29042</c:v>
                </c:pt>
                <c:pt idx="1">
                  <c:v>59810</c:v>
                </c:pt>
                <c:pt idx="2">
                  <c:v>92318</c:v>
                </c:pt>
                <c:pt idx="3">
                  <c:v>126072</c:v>
                </c:pt>
                <c:pt idx="4">
                  <c:v>154933</c:v>
                </c:pt>
                <c:pt idx="5">
                  <c:v>184307</c:v>
                </c:pt>
                <c:pt idx="6">
                  <c:v>213916</c:v>
                </c:pt>
                <c:pt idx="7">
                  <c:v>225257</c:v>
                </c:pt>
                <c:pt idx="8">
                  <c:v>237036</c:v>
                </c:pt>
                <c:pt idx="9">
                  <c:v>249162</c:v>
                </c:pt>
                <c:pt idx="10">
                  <c:v>261552</c:v>
                </c:pt>
                <c:pt idx="11">
                  <c:v>279674</c:v>
                </c:pt>
                <c:pt idx="12">
                  <c:v>303516</c:v>
                </c:pt>
                <c:pt idx="13">
                  <c:v>328411</c:v>
                </c:pt>
                <c:pt idx="14">
                  <c:v>354343</c:v>
                </c:pt>
                <c:pt idx="15">
                  <c:v>381403</c:v>
                </c:pt>
                <c:pt idx="16">
                  <c:v>409641</c:v>
                </c:pt>
                <c:pt idx="17">
                  <c:v>439117</c:v>
                </c:pt>
                <c:pt idx="18">
                  <c:v>469818</c:v>
                </c:pt>
                <c:pt idx="19">
                  <c:v>501888</c:v>
                </c:pt>
                <c:pt idx="20">
                  <c:v>535311</c:v>
                </c:pt>
                <c:pt idx="21">
                  <c:v>570290</c:v>
                </c:pt>
                <c:pt idx="22">
                  <c:v>606867</c:v>
                </c:pt>
                <c:pt idx="23">
                  <c:v>645128</c:v>
                </c:pt>
                <c:pt idx="24">
                  <c:v>685160</c:v>
                </c:pt>
                <c:pt idx="25">
                  <c:v>726870</c:v>
                </c:pt>
                <c:pt idx="26">
                  <c:v>770526</c:v>
                </c:pt>
                <c:pt idx="27">
                  <c:v>815993</c:v>
                </c:pt>
                <c:pt idx="28">
                  <c:v>863329</c:v>
                </c:pt>
                <c:pt idx="29">
                  <c:v>912585</c:v>
                </c:pt>
                <c:pt idx="30">
                  <c:v>963806</c:v>
                </c:pt>
                <c:pt idx="31">
                  <c:v>1016670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67-4425-A0DC-3DAF745BB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5"/>
        <c:axId val="2094734553"/>
      </c:areaChart>
      <c:area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Cumulative Taxes Paid</c:v>
                </c:pt>
              </c:strCache>
            </c:strRef>
          </c:tx>
          <c:spPr>
            <a:solidFill>
              <a:srgbClr val="DAE0E9"/>
            </a:solidFill>
            <a:effectLst/>
          </c:spP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Sheet1!$E$2:$E$33</c:f>
              <c:numCache>
                <c:formatCode>General</c:formatCode>
                <c:ptCount val="32"/>
                <c:pt idx="0">
                  <c:v>29041</c:v>
                </c:pt>
                <c:pt idx="1">
                  <c:v>59809</c:v>
                </c:pt>
                <c:pt idx="2">
                  <c:v>92316</c:v>
                </c:pt>
                <c:pt idx="3">
                  <c:v>126070</c:v>
                </c:pt>
                <c:pt idx="4">
                  <c:v>164242</c:v>
                </c:pt>
                <c:pt idx="5">
                  <c:v>203201</c:v>
                </c:pt>
                <c:pt idx="6">
                  <c:v>242747</c:v>
                </c:pt>
                <c:pt idx="7">
                  <c:v>252300</c:v>
                </c:pt>
                <c:pt idx="8">
                  <c:v>262271</c:v>
                </c:pt>
                <c:pt idx="9">
                  <c:v>272552</c:v>
                </c:pt>
                <c:pt idx="10">
                  <c:v>283047</c:v>
                </c:pt>
                <c:pt idx="11">
                  <c:v>312034</c:v>
                </c:pt>
                <c:pt idx="12">
                  <c:v>331736</c:v>
                </c:pt>
                <c:pt idx="13">
                  <c:v>352196</c:v>
                </c:pt>
                <c:pt idx="14">
                  <c:v>373380</c:v>
                </c:pt>
                <c:pt idx="15">
                  <c:v>395360</c:v>
                </c:pt>
                <c:pt idx="16">
                  <c:v>418167</c:v>
                </c:pt>
                <c:pt idx="17">
                  <c:v>441837</c:v>
                </c:pt>
                <c:pt idx="18">
                  <c:v>466334</c:v>
                </c:pt>
                <c:pt idx="19">
                  <c:v>491780</c:v>
                </c:pt>
                <c:pt idx="20">
                  <c:v>518132</c:v>
                </c:pt>
                <c:pt idx="21">
                  <c:v>545539</c:v>
                </c:pt>
                <c:pt idx="22">
                  <c:v>573947</c:v>
                </c:pt>
                <c:pt idx="23">
                  <c:v>603404</c:v>
                </c:pt>
                <c:pt idx="24">
                  <c:v>633959</c:v>
                </c:pt>
                <c:pt idx="25">
                  <c:v>665509</c:v>
                </c:pt>
                <c:pt idx="26">
                  <c:v>712168</c:v>
                </c:pt>
                <c:pt idx="27">
                  <c:v>762180</c:v>
                </c:pt>
                <c:pt idx="28">
                  <c:v>813663</c:v>
                </c:pt>
                <c:pt idx="29">
                  <c:v>866655</c:v>
                </c:pt>
                <c:pt idx="30">
                  <c:v>921201</c:v>
                </c:pt>
                <c:pt idx="31">
                  <c:v>977344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67-4425-A0DC-3DAF745BB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5"/>
        <c:axId val="2094734553"/>
      </c:area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Tax-Rate</c:v>
                </c:pt>
              </c:strCache>
            </c:strRef>
          </c:tx>
          <c:spPr>
            <a:ln w="25400" cap="flat">
              <a:solidFill>
                <a:srgbClr val="0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Sheet1!$B$2:$B$33</c:f>
              <c:numCache>
                <c:formatCode>0.00</c:formatCode>
                <c:ptCount val="32"/>
                <c:pt idx="0">
                  <c:v>0.17</c:v>
                </c:pt>
                <c:pt idx="1">
                  <c:v>0.17</c:v>
                </c:pt>
                <c:pt idx="2">
                  <c:v>0.17</c:v>
                </c:pt>
                <c:pt idx="3">
                  <c:v>0.16</c:v>
                </c:pt>
                <c:pt idx="4">
                  <c:v>0.15</c:v>
                </c:pt>
                <c:pt idx="5">
                  <c:v>0.15</c:v>
                </c:pt>
                <c:pt idx="6">
                  <c:v>0.15</c:v>
                </c:pt>
                <c:pt idx="7">
                  <c:v>0.09</c:v>
                </c:pt>
                <c:pt idx="8">
                  <c:v>0.09</c:v>
                </c:pt>
                <c:pt idx="9">
                  <c:v>0.09</c:v>
                </c:pt>
                <c:pt idx="10">
                  <c:v>0.09</c:v>
                </c:pt>
                <c:pt idx="11">
                  <c:v>0.04</c:v>
                </c:pt>
                <c:pt idx="12">
                  <c:v>0.13</c:v>
                </c:pt>
                <c:pt idx="13">
                  <c:v>0.13</c:v>
                </c:pt>
                <c:pt idx="14">
                  <c:v>0.13</c:v>
                </c:pt>
                <c:pt idx="15">
                  <c:v>0.13</c:v>
                </c:pt>
                <c:pt idx="16">
                  <c:v>0.13</c:v>
                </c:pt>
                <c:pt idx="17">
                  <c:v>0.13</c:v>
                </c:pt>
                <c:pt idx="18">
                  <c:v>0.14000000000000001</c:v>
                </c:pt>
                <c:pt idx="19">
                  <c:v>0.14000000000000001</c:v>
                </c:pt>
                <c:pt idx="20">
                  <c:v>0.14000000000000001</c:v>
                </c:pt>
                <c:pt idx="21">
                  <c:v>0.14000000000000001</c:v>
                </c:pt>
                <c:pt idx="22">
                  <c:v>0.14000000000000001</c:v>
                </c:pt>
                <c:pt idx="23">
                  <c:v>0.14000000000000001</c:v>
                </c:pt>
                <c:pt idx="24">
                  <c:v>0.15</c:v>
                </c:pt>
                <c:pt idx="25">
                  <c:v>0.15</c:v>
                </c:pt>
                <c:pt idx="26">
                  <c:v>0.15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0.15</c:v>
                </c:pt>
                <c:pt idx="31">
                  <c:v>0.15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67-4425-A0DC-3DAF745BB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Prior Tax-Rate</c:v>
                </c:pt>
              </c:strCache>
            </c:strRef>
          </c:tx>
          <c:spPr>
            <a:ln w="25400" cap="flat">
              <a:solidFill>
                <a:srgbClr val="EE562F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Sheet1!$A$2:$A$33</c:f>
              <c:strCache>
                <c:ptCount val="32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  <c:pt idx="26">
                  <c:v>2051</c:v>
                </c:pt>
                <c:pt idx="27">
                  <c:v>2052</c:v>
                </c:pt>
                <c:pt idx="28">
                  <c:v>2053</c:v>
                </c:pt>
                <c:pt idx="29">
                  <c:v>2054</c:v>
                </c:pt>
                <c:pt idx="30">
                  <c:v>2055</c:v>
                </c:pt>
                <c:pt idx="31">
                  <c:v>2056</c:v>
                </c:pt>
              </c:strCache>
            </c:strRef>
          </c:cat>
          <c:val>
            <c:numRef>
              <c:f>Sheet1!$C$2:$C$33</c:f>
              <c:numCache>
                <c:formatCode>General</c:formatCode>
                <c:ptCount val="32"/>
                <c:pt idx="0">
                  <c:v>0.17</c:v>
                </c:pt>
                <c:pt idx="1">
                  <c:v>0.17</c:v>
                </c:pt>
                <c:pt idx="2">
                  <c:v>0.17</c:v>
                </c:pt>
                <c:pt idx="3">
                  <c:v>0.16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0.04</c:v>
                </c:pt>
                <c:pt idx="12">
                  <c:v>0.14000000000000001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0.15</c:v>
                </c:pt>
                <c:pt idx="16">
                  <c:v>0.15</c:v>
                </c:pt>
                <c:pt idx="17">
                  <c:v>0.15</c:v>
                </c:pt>
                <c:pt idx="18">
                  <c:v>0.15</c:v>
                </c:pt>
                <c:pt idx="19">
                  <c:v>0.16</c:v>
                </c:pt>
                <c:pt idx="20">
                  <c:v>0.16</c:v>
                </c:pt>
                <c:pt idx="21">
                  <c:v>0.16</c:v>
                </c:pt>
                <c:pt idx="22">
                  <c:v>0.16</c:v>
                </c:pt>
                <c:pt idx="23">
                  <c:v>0.17</c:v>
                </c:pt>
                <c:pt idx="24">
                  <c:v>0.17</c:v>
                </c:pt>
                <c:pt idx="25">
                  <c:v>0.17</c:v>
                </c:pt>
                <c:pt idx="26">
                  <c:v>0.17</c:v>
                </c:pt>
                <c:pt idx="27">
                  <c:v>0.17</c:v>
                </c:pt>
                <c:pt idx="28">
                  <c:v>0.17</c:v>
                </c:pt>
                <c:pt idx="29">
                  <c:v>0.17</c:v>
                </c:pt>
                <c:pt idx="30">
                  <c:v>0.17</c:v>
                </c:pt>
                <c:pt idx="31">
                  <c:v>0.17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67-4425-A0DC-3DAF745BB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  <c:max val="32.50000001000000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 rot="-2700000"/>
          <a:lstStyle/>
          <a:p>
            <a:pPr>
              <a:defRPr sz="900" b="0" i="0" u="none" strike="noStrike">
                <a:solidFill>
                  <a:srgbClr val="494949"/>
                </a:solidFill>
                <a:latin typeface="Barlow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tickLblSkip val="2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AE0E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Effective Tax Rate</a:t>
                </a:r>
              </a:p>
            </c:rich>
          </c:tx>
          <c:overlay val="0"/>
        </c:title>
        <c:numFmt formatCode="[&gt;0]\ 0.00%;[=0]&quot;&quot;;&quot;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95959"/>
                </a:solidFill>
                <a:latin typeface="Barlow"/>
              </a:defRPr>
            </a:pPr>
            <a:endParaRPr lang="en-US"/>
          </a:p>
        </c:txPr>
        <c:crossAx val="2094734554"/>
        <c:crosses val="autoZero"/>
        <c:crossBetween val="midCat"/>
      </c:valAx>
      <c:valAx>
        <c:axId val="2094734553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376C8A"/>
                    </a:solidFill>
                    <a:latin typeface="Barlow Bold"/>
                  </a:defRPr>
                </a:pPr>
                <a:r>
                  <a:rPr lang="en-CA" b="0" i="0" u="none" strike="noStrike">
                    <a:solidFill>
                      <a:srgbClr val="376C8A"/>
                    </a:solidFill>
                    <a:latin typeface="Barlow Bold"/>
                  </a:rPr>
                  <a:t>Cumulative Taxes Paid</a:t>
                </a:r>
              </a:p>
            </c:rich>
          </c:tx>
          <c:overlay val="0"/>
        </c:title>
        <c:numFmt formatCode="[&gt;0]\ \$#,##0;[=0]&quot;&quot;;&quot;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95959"/>
                </a:solidFill>
                <a:latin typeface="Barlow"/>
              </a:defRPr>
            </a:pPr>
            <a:endParaRPr lang="en-US"/>
          </a:p>
        </c:txPr>
        <c:crossAx val="2094734555"/>
        <c:crosses val="max"/>
        <c:crossBetween val="midCat"/>
      </c:valAx>
      <c:catAx>
        <c:axId val="20947345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3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latin typeface="Barlow"/>
              <a:cs typeface="Barlow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Tax-Free Savings</c:v>
                </c:pt>
              </c:strCache>
            </c:strRef>
          </c:tx>
          <c:spPr>
            <a:solidFill>
              <a:srgbClr val="69C97E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Starting</c:v>
                </c:pt>
                <c:pt idx="1">
                  <c:v>w/ Roth</c:v>
                </c:pt>
                <c:pt idx="2">
                  <c:v>w/ Reverse Mortgage</c:v>
                </c:pt>
              </c:strCache>
            </c:strRef>
          </c:cat>
          <c:val>
            <c:numRef>
              <c:f>Sheet1!$B$2:$B$4</c:f>
              <c:numCache>
                <c:formatCode>_-"$"* #,##0_-;\-"$"* #,##0_-;_-"$"* "-"??_-;_-@_-</c:formatCode>
                <c:ptCount val="3"/>
                <c:pt idx="0">
                  <c:v>0</c:v>
                </c:pt>
                <c:pt idx="1">
                  <c:v>2181085</c:v>
                </c:pt>
                <c:pt idx="2">
                  <c:v>3535479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21-4BDF-AD27-3BC69A433E6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Tax-Deferred Savings (less 35% tax)</c:v>
                </c:pt>
              </c:strCache>
            </c:strRef>
          </c:tx>
          <c:spPr>
            <a:solidFill>
              <a:srgbClr val="EE562F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Starting</c:v>
                </c:pt>
                <c:pt idx="1">
                  <c:v>w/ Roth</c:v>
                </c:pt>
                <c:pt idx="2">
                  <c:v>w/ Reverse Mortgage</c:v>
                </c:pt>
              </c:strCache>
            </c:strRef>
          </c:cat>
          <c:val>
            <c:numRef>
              <c:f>Sheet1!$C$2:$C$4</c:f>
              <c:numCache>
                <c:formatCode>_-"$"* #,##0_-;\-"$"* #,##0_-;_-"$"* "-"??_-;_-@_-</c:formatCode>
                <c:ptCount val="3"/>
                <c:pt idx="0">
                  <c:v>1604240.3</c:v>
                </c:pt>
                <c:pt idx="1">
                  <c:v>1149850.6500000001</c:v>
                </c:pt>
                <c:pt idx="2">
                  <c:v>953458.35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21-4BDF-AD27-3BC69A433E6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Taxable Savings</c:v>
                </c:pt>
              </c:strCache>
            </c:strRef>
          </c:tx>
          <c:spPr>
            <a:solidFill>
              <a:srgbClr val="376C8A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Starting</c:v>
                </c:pt>
                <c:pt idx="1">
                  <c:v>w/ Roth</c:v>
                </c:pt>
                <c:pt idx="2">
                  <c:v>w/ Reverse Mortgage</c:v>
                </c:pt>
              </c:strCache>
            </c:strRef>
          </c:cat>
          <c:val>
            <c:numRef>
              <c:f>Sheet1!$D$2:$D$4</c:f>
              <c:numCache>
                <c:formatCode>_-"$"* #,##0_-;\-"$"* #,##0_-;_-"$"* "-"??_-;_-@_-</c:formatCode>
                <c:ptCount val="3"/>
                <c:pt idx="0">
                  <c:v>1460822</c:v>
                </c:pt>
                <c:pt idx="1">
                  <c:v>0</c:v>
                </c:pt>
                <c:pt idx="2">
                  <c:v>975063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21-4BDF-AD27-3BC69A433E6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Starting</c:v>
                </c:pt>
                <c:pt idx="1">
                  <c:v>w/ Roth</c:v>
                </c:pt>
                <c:pt idx="2">
                  <c:v>w/ Reverse Mortgage</c:v>
                </c:pt>
              </c:strCache>
            </c:strRef>
          </c:cat>
          <c:val>
            <c:numRef>
              <c:f>Sheet1!$E$2:$E$4</c:f>
              <c:numCache>
                <c:formatCode>_-"$"* #,##0_-;\-"$"* #,##0_-;_-"$"* "-"??_-;_-@_-</c:formatCode>
                <c:ptCount val="3"/>
                <c:pt idx="0">
                  <c:v>3928884</c:v>
                </c:pt>
                <c:pt idx="1">
                  <c:v>3950086</c:v>
                </c:pt>
                <c:pt idx="2">
                  <c:v>5977398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21-4BDF-AD27-3BC69A433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000000"/>
        </c:scaling>
        <c:delete val="0"/>
        <c:axPos val="l"/>
        <c:majorGridlines>
          <c:spPr>
            <a:ln w="12700" cap="flat">
              <a:solidFill>
                <a:srgbClr val="DAE0E9"/>
              </a:solidFill>
              <a:prstDash val="solid"/>
              <a:round/>
            </a:ln>
          </c:spPr>
        </c:majorGridlines>
        <c:numFmt formatCode="[&gt;0]\ \$#,##0;[=0]&quot;&quot;;&quot;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95959"/>
                </a:solidFill>
                <a:latin typeface="Barlow"/>
              </a:defRPr>
            </a:pPr>
            <a:endParaRPr lang="en-US"/>
          </a:p>
        </c:txPr>
        <c:crossAx val="209473455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12700" cap="flat">
          <a:solidFill>
            <a:srgbClr val="D9D9D9"/>
          </a:solidFill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091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0441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   Roth IRA conversions can reduce lifetime taxes and boost savings.
•    More information about Roth conversions can be found in the appendix.
On the graph:
•    The red dotted line shows the effective tax rate before the Roth IRA conversion.
•    The black line shows the effective tax rate after doing the Roth IRA conversion.
•    The grey and pink shaded areas show cumulative taxes paid before and after the Roth IRA conversion.
•    The year when the pink and gray areas diverge is when the Roth conversion breaks even.
Roth Conversion Details:
•    Describes when the Roth conversion occurs and how much is converted.
Plan Summary table:
•    Shows changes to Lifetime Estate Value and lifetime income taxes after performing the Roth conversion compared to the previous scenario.
Plan Assumptions table:
•   This table shows the time horizon, inflation, and returns assumptions used in this scenario.
•   Any stressors or optimizations applied to the plan are also listed.
Scenario Used: 
• SC06.01 Scenario 3 - Reverse Mortgage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   This scenario illustrates the savings available to pass to heirs compared to at the beginning of the plan.
On the graph:
•    The stacked columns represent the types of savings available to pass to heirs, broken down by tax status.
Plan Summary table:
•    Shows changes to Lifetime Estate Value and lifetime income taxes based on funding this goal compared to the previous scenario.
Goal Funding Details:
•    Describes steps taken to maximize savings for heirs.
Plan Assumptions table:
•   This table shows the time horizon, inflation, and returns assumptions used in this scenario.
•   Any stressors or optimizations applied to the plan are also listed.
Scenario Used: 
• SC06.14 Scenario 4 - Pay Interest w/ Tax Deferred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the baseline scenario without any optimizations or changes.</a:t>
            </a:r>
            <a:endParaRPr lang="en-CA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 on the projection, the client WILL NOT have enough income to support their desired lifestyle.</a:t>
            </a:r>
            <a:endParaRPr lang="en-CA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graph:</a:t>
            </a:r>
            <a:endParaRPr lang="en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stacked columns represent the sources of income generated by the plan each year.</a:t>
            </a:r>
            <a:endParaRPr lang="en-CA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black line is the </a:t>
            </a:r>
            <a:r>
              <a:rPr lang="en-CA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target after-tax income, adjusted for inflation over time.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grey shaded area shows </a:t>
            </a:r>
            <a:r>
              <a:rPr lang="en-CA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changes to savings over time.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Gaps between the income bars and black line show years that income cannot meet target income needs.</a:t>
            </a:r>
            <a:endParaRPr lang="en-CA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Summary table:</a:t>
            </a:r>
            <a:endParaRPr lang="en-CA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Shows Lifetime Estate Value and estimated lifetime income taxes.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 that income tax is already included in lifetime estate value via the total after-tax income. It is listed separately here to more easily see how lifetime income taxes are impacted at different steps of the planning process.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Assumptions table:</a:t>
            </a: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table shows the time horizon, inflation, and returns assumptions used in this scenario.</a:t>
            </a:r>
          </a:p>
          <a:p>
            <a:endParaRPr lang="en-CA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4114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•    Roth IRA conversions can reduce lifetime taxes and boost savings.
•    More information about Roth conversions can be found in the appendix.
On the graph:
•    The red dotted line shows the effective tax rate before the Roth IRA conversion.
•    The black line shows the effective tax rate after doing the Roth IRA conversion.
•    The grey and pink shaded areas show cumulative taxes paid before and after the Roth IRA conversion.
•    The year when the pink and gray areas diverge is when the Roth conversion breaks even.
Roth Conversion Details:
•    Describes when the Roth conversion occurs and how much is converted.
Plan Summary table:
•    Shows changes to Lifetime Estate Value and lifetime income taxes after performing the Roth conversion compared to the previous scenario.
Plan Assumptions table:
•   This table shows the time horizon, inflation, and returns assumptions used in this scenario.
•   Any stressors or optimizations applied to the plan are also listed.
Scenario Used: 
• SC06.01 Scenario 2 - Roth Conversion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B4A42-97CF-9A78-0746-433EF5C90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0DF937-251F-5528-CE00-108D8E9CF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0B773-2ECD-E720-0DE4-9B3AAF6DC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7993B-D149-38E1-A805-993B6EB7C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8007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8AD43-257D-8847-8036-585B8C795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6F633-A21E-666A-C7C5-B7BE3BBFE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C1DE99-71D1-0B52-5E4A-A29D8BAD7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DB42-DEA1-6BFF-55BC-5EC4717C6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5615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90505-1EB6-5722-9112-07F204765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AC7F1F-6799-A3B5-D78C-5879352AF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551A4D-D9CF-808F-6443-341463A31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080FA-6848-437A-DE6B-4D124A645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2834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3983F-C12D-0AA3-94D1-CDA570C67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360FFC-97AF-5B4B-0E52-2620EDB36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35324-E797-71BA-07C6-953C48441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656D0-EB93-738C-5B73-14850F0DE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7956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13534-7426-D340-A813-96471E725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939286-663F-E540-5F10-BA17E2ABC0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5ABE93-B680-493D-AF17-8FB631D30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F42C6B-E9C9-BECD-6C50-9AFB3BC19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4096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C07F8-090D-99FA-347E-D44BD4135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546FB2-89FD-8997-C7D4-0F7FE2244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926474-0400-8D2B-04F1-4CFC0690C6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This is an opportunity to validate the information provided by the client and confirm their buy-in before discussing planning results.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Info from the discovery questionnaire is summarized: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left side of the page shows information about the client and their family.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middle highlights all income streams and what level of income the client expects in retirement to enjoy a certain lifestyle.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Finally, the right side of the page is a snapshot of the savings the client has accumulated </a:t>
            </a:r>
            <a:r>
              <a:rPr lang="en-C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plans to draw from to fund retirement, as well as any liabilities they wish to pay down.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/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U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Please keep in mind that if the client has a loan on their primary residence, this is not included in a liability but instead represented as a mortgage payment or rent under their lifestyle income.</a:t>
            </a:r>
            <a:endParaRPr lang="en-CA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451FD-4BA9-4FC1-5AEF-19C9A664E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13918-6E1C-425D-8956-653C1829DABC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1425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8413F-DD99-2531-E336-16691EED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2CAFF-790D-AADB-FC91-9C81066CA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F9872-8F23-5802-B089-F145FA5E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9FEBC-94E3-45D7-B1A3-3E4B34F2B9A1}" type="datetimeFigureOut">
              <a:rPr lang="en-IN" smtClean="0"/>
              <a:t>02/09/25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15A15-4FBA-6853-A8FE-33E533373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EC48-2358-A878-1A84-6E4F435D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DAF9F-3E79-46D3-85B5-9CF8BBEB66A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12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hart" Target="../charts/chart7.xm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hart" Target="../charts/chart8.xm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hart" Target="../charts/chart2.xm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E4FE97-974D-D4BB-355E-9F45A4ADE1BC}"/>
              </a:ext>
            </a:extLst>
          </p:cNvPr>
          <p:cNvSpPr txBox="1"/>
          <p:nvPr/>
        </p:nvSpPr>
        <p:spPr>
          <a:xfrm>
            <a:off x="603656" y="396943"/>
            <a:ext cx="11477508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 Approaching Retirement and Aging in Place with a $300k Home Remodel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ABDA6C-6FDA-C41F-9FD7-BEB3FCEA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FAE6CA-B30F-BD47-6AAA-A5578185C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7548" y="6564801"/>
            <a:ext cx="4113728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i="1" dirty="0"/>
              <a:t>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1E3DCAB-30F2-77EB-0A30-81E7232C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2684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23F2EF-1F0E-1A35-8E91-EBDBA012F15D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37E5F1-58DC-8C5D-D782-984876E0D4BE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684A84B-2946-0A65-10B7-E18FAF3CBD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41903"/>
              </p:ext>
            </p:extLst>
          </p:nvPr>
        </p:nvGraphicFramePr>
        <p:xfrm>
          <a:off x="660932" y="1189043"/>
          <a:ext cx="3108154" cy="609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077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54077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Family Members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Jane Doe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62 years old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6F72A344-5CF8-0A0D-12E1-0066C354B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089317"/>
              </p:ext>
            </p:extLst>
          </p:nvPr>
        </p:nvGraphicFramePr>
        <p:xfrm>
          <a:off x="660932" y="2381976"/>
          <a:ext cx="3108154" cy="91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15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</a:tblGrid>
              <a:tr h="30472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Tax Information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/>
                        </a:rPr>
                        <a:t>24% marginal tax bracket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17% effective federal tax rate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7327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3C28777-B7C2-2745-B9A0-DCA7BC3ABDE4}"/>
              </a:ext>
            </a:extLst>
          </p:cNvPr>
          <p:cNvGraphicFramePr>
            <a:graphicFrameLocks noGrp="1"/>
          </p:cNvGraphicFramePr>
          <p:nvPr/>
        </p:nvGraphicFramePr>
        <p:xfrm>
          <a:off x="660932" y="5035719"/>
          <a:ext cx="3108154" cy="91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15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</a:tblGrid>
              <a:tr h="30472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Planning Priorities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Managing income taxes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Leaving an inheritance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73273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99A177A6-14BD-D6B1-233E-DE7EF7C1F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078736"/>
              </p:ext>
            </p:extLst>
          </p:nvPr>
        </p:nvGraphicFramePr>
        <p:xfrm>
          <a:off x="4094117" y="1189042"/>
          <a:ext cx="4128969" cy="82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99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71975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Current Income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u="none" strike="noStrike" noProof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Jane’s wages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1" u="none" strike="noStrike" noProof="0" dirty="0">
                          <a:solidFill>
                            <a:schemeClr val="tx1"/>
                          </a:solidFill>
                          <a:latin typeface="Barlow"/>
                        </a:rPr>
                        <a:t>retire at age 67</a:t>
                      </a:r>
                      <a:endParaRPr lang="en-US" sz="1800" dirty="0"/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$150,000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39292EFB-859A-CF31-BFEC-4C80470DD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893406"/>
              </p:ext>
            </p:extLst>
          </p:nvPr>
        </p:nvGraphicFramePr>
        <p:xfrm>
          <a:off x="4094117" y="2381976"/>
          <a:ext cx="4128969" cy="82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99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71975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Retirement Income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Jane’s Social Security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at age 70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$66,766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5136CF3C-C504-F8A8-CE6D-25602DDA9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904400"/>
              </p:ext>
            </p:extLst>
          </p:nvPr>
        </p:nvGraphicFramePr>
        <p:xfrm>
          <a:off x="4094117" y="5035719"/>
          <a:ext cx="4128969" cy="1249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99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71975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Target Retirement Income (after-tax)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94463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Total Expenses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Barlow"/>
                        </a:rPr>
                        <a:t>Mortgage, rent, property taxes, insurance, medical expenses, food and grocery, utilities, etc.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$125,000 / year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BB5F33B6-2A4E-5690-B31A-65F1EB055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663495"/>
              </p:ext>
            </p:extLst>
          </p:nvPr>
        </p:nvGraphicFramePr>
        <p:xfrm>
          <a:off x="8548117" y="1189043"/>
          <a:ext cx="3037052" cy="1645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76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03288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Savings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Taxable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Savings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$1,000,000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Tax-Deferred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IRA, 401(k), etc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$1,000,000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73273"/>
                  </a:ext>
                </a:extLst>
              </a:tr>
              <a:tr h="3047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1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Total Savings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$2,000,000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5745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440DFA6-9852-A78C-7689-9DE60DB32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134591"/>
              </p:ext>
            </p:extLst>
          </p:nvPr>
        </p:nvGraphicFramePr>
        <p:xfrm>
          <a:off x="8548117" y="3652788"/>
          <a:ext cx="3037052" cy="822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76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03288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Real Estate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Home Equity</a:t>
                      </a:r>
                      <a:endParaRPr lang="en-US" sz="14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</a:endParaRP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$1,200,000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3A123FB-B741-5303-B935-28437A1F6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430874"/>
              </p:ext>
            </p:extLst>
          </p:nvPr>
        </p:nvGraphicFramePr>
        <p:xfrm>
          <a:off x="4094117" y="3624044"/>
          <a:ext cx="4128969" cy="82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99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571975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Spending Goals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5180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Home Remodel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in 2026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$300,000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6BE2D167-F266-EFB7-2419-5E03507C9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8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04800" y="396000"/>
            <a:ext cx="10983600" cy="49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376C8A"/>
                </a:solidFill>
                <a:latin typeface="Barlow Condensed SemiBold" pitchFamily="34" charset="0"/>
                <a:ea typeface="Barlow Condensed SemiBold" pitchFamily="34" charset="-122"/>
                <a:cs typeface="Barlow Condensed SemiBold" pitchFamily="34" charset="-120"/>
              </a:rPr>
              <a:t>Adding a Reverse Mortgage enabled $350k more in ROTH and and Adds $2M of value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108416"/>
              </p:ext>
            </p:extLst>
          </p:nvPr>
        </p:nvGraphicFramePr>
        <p:xfrm>
          <a:off x="365760" y="1026000"/>
          <a:ext cx="4297680" cy="207264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Plan Summary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 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376C8A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Starting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376C8A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w/ Reverse Mortgage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Total after-tax income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$6,423,117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$6,423,117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Savings at end of plan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$3,928,885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$5,977,398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Lifetime Estate Value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$10,352,002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$12,400,515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Total taxes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-$1,154,760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-$1,016,670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5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929534"/>
              </p:ext>
            </p:extLst>
          </p:nvPr>
        </p:nvGraphicFramePr>
        <p:xfrm>
          <a:off x="356616" y="3352504"/>
          <a:ext cx="4315968" cy="1249680"/>
        </p:xfrm>
        <a:graphic>
          <a:graphicData uri="http://schemas.openxmlformats.org/drawingml/2006/table">
            <a:tbl>
              <a:tblPr/>
              <a:tblGrid>
                <a:gridCol w="215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Plan Assumptions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Time Horizon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32 years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Inflation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2.6%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Investment Returns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7%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966632"/>
              </p:ext>
            </p:extLst>
          </p:nvPr>
        </p:nvGraphicFramePr>
        <p:xfrm>
          <a:off x="365760" y="4862171"/>
          <a:ext cx="11411712" cy="1623371"/>
        </p:xfrm>
        <a:graphic>
          <a:graphicData uri="http://schemas.openxmlformats.org/drawingml/2006/table">
            <a:tbl>
              <a:tblPr/>
              <a:tblGrid>
                <a:gridCol w="11411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86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Roth IRA Conversion Details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150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dirty="0"/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1"/>
          <p:cNvSpPr txBox="1"/>
          <p:nvPr/>
        </p:nvSpPr>
        <p:spPr>
          <a:xfrm>
            <a:off x="5102352" y="1062000"/>
            <a:ext cx="6675120" cy="21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Effective Tax Rate and Cumulative Taxes Paid</a:t>
            </a:r>
            <a:endParaRPr lang="en-US" sz="1600" dirty="0"/>
          </a:p>
        </p:txBody>
      </p:sp>
      <p:sp>
        <p:nvSpPr>
          <p:cNvPr id="7" name="Shape 2"/>
          <p:cNvSpPr/>
          <p:nvPr/>
        </p:nvSpPr>
        <p:spPr>
          <a:xfrm>
            <a:off x="5102352" y="1339200"/>
            <a:ext cx="66751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3" name="Chart 0"/>
          <p:cNvGraphicFramePr/>
          <p:nvPr>
            <p:extLst>
              <p:ext uri="{D42A27DB-BD31-4B8C-83A1-F6EECF244321}">
                <p14:modId xmlns:p14="http://schemas.microsoft.com/office/powerpoint/2010/main" val="3775744061"/>
              </p:ext>
            </p:extLst>
          </p:nvPr>
        </p:nvGraphicFramePr>
        <p:xfrm>
          <a:off x="5102352" y="1339200"/>
          <a:ext cx="6675120" cy="3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Image 0" descr="/home/node/app/images/line1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630000" cy="630000"/>
          </a:xfrm>
          <a:prstGeom prst="rect">
            <a:avLst/>
          </a:prstGeom>
        </p:spPr>
      </p:pic>
      <p:pic>
        <p:nvPicPr>
          <p:cNvPr id="4" name="Image 1" descr="/home/node/app/images/line2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748800" cy="756000"/>
          </a:xfrm>
          <a:prstGeom prst="rect">
            <a:avLst/>
          </a:prstGeom>
        </p:spPr>
      </p:pic>
      <p:pic>
        <p:nvPicPr>
          <p:cNvPr id="5" name="Picture 4" descr="A close up of a letter&#10;&#10;AI-generated content may be incorrect.">
            <a:extLst>
              <a:ext uri="{FF2B5EF4-FFF2-40B4-BE49-F238E27FC236}">
                <a16:creationId xmlns:a16="http://schemas.microsoft.com/office/drawing/2014/main" id="{00BF9858-A390-4C54-04B4-F38E64758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2E14F1-989D-EF2E-EA52-E4BD10516C63}"/>
              </a:ext>
            </a:extLst>
          </p:cNvPr>
          <p:cNvSpPr txBox="1"/>
          <p:nvPr/>
        </p:nvSpPr>
        <p:spPr>
          <a:xfrm>
            <a:off x="322860" y="5171344"/>
            <a:ext cx="108808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Barlow" pitchFamily="2" charset="77"/>
              </a:rPr>
              <a:t>Fund the $300k home remodel using a Reverse Mortgage.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Barlow" pitchFamily="2" charset="77"/>
              </a:rPr>
              <a:t>Convert $375,000 from tax-deferred to a Roth IRA over three years starting in 2029.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rlow" pitchFamily="2" charset="77"/>
              </a:rPr>
              <a:t>Convert an additional $350k from tax-deferred to ROTH IRA in 2036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rlow" pitchFamily="2" charset="77"/>
              </a:rPr>
              <a:t>Use funds from rollover to pay back $350k of reverse mortgage interest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Barlow" pitchFamily="2" charset="77"/>
              </a:rPr>
              <a:t>Withdrawal $350k from the reverse mortgage and rollover into a ROTH IRA within 60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365760" y="396000"/>
            <a:ext cx="11588400" cy="49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376C8A"/>
                </a:solidFill>
                <a:latin typeface="Barlow Condensed SemiBold" pitchFamily="34" charset="0"/>
                <a:ea typeface="Barlow Condensed SemiBold" pitchFamily="34" charset="-122"/>
                <a:cs typeface="Barlow Condensed SemiBold" pitchFamily="34" charset="-120"/>
              </a:rPr>
              <a:t>A Reverse Mortgage Can Add $2M to the value of ROTH conversions</a:t>
            </a:r>
            <a:endParaRPr lang="en-US" sz="3200" dirty="0"/>
          </a:p>
        </p:txBody>
      </p:sp>
      <p:sp>
        <p:nvSpPr>
          <p:cNvPr id="5" name="Text 1"/>
          <p:cNvSpPr txBox="1"/>
          <p:nvPr/>
        </p:nvSpPr>
        <p:spPr>
          <a:xfrm>
            <a:off x="365760" y="1651446"/>
            <a:ext cx="11588400" cy="21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Assets Available to Heirs when Jane in 94</a:t>
            </a:r>
            <a:endParaRPr lang="en-US" sz="1600" dirty="0"/>
          </a:p>
        </p:txBody>
      </p:sp>
      <p:sp>
        <p:nvSpPr>
          <p:cNvPr id="3" name="Shape 2"/>
          <p:cNvSpPr/>
          <p:nvPr/>
        </p:nvSpPr>
        <p:spPr>
          <a:xfrm>
            <a:off x="365760" y="1928646"/>
            <a:ext cx="1158840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7" name="Chart 0"/>
          <p:cNvGraphicFramePr/>
          <p:nvPr>
            <p:extLst>
              <p:ext uri="{D42A27DB-BD31-4B8C-83A1-F6EECF244321}">
                <p14:modId xmlns:p14="http://schemas.microsoft.com/office/powerpoint/2010/main" val="2087040107"/>
              </p:ext>
            </p:extLst>
          </p:nvPr>
        </p:nvGraphicFramePr>
        <p:xfrm>
          <a:off x="365760" y="2097881"/>
          <a:ext cx="11588400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Image 0" descr="/home/node/app/images/line1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630000" cy="630000"/>
          </a:xfrm>
          <a:prstGeom prst="rect">
            <a:avLst/>
          </a:prstGeom>
        </p:spPr>
      </p:pic>
      <p:pic>
        <p:nvPicPr>
          <p:cNvPr id="14" name="Image 1" descr="/home/node/app/images/line2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748800" cy="756000"/>
          </a:xfrm>
          <a:prstGeom prst="rect">
            <a:avLst/>
          </a:prstGeom>
        </p:spPr>
      </p:pic>
      <p:pic>
        <p:nvPicPr>
          <p:cNvPr id="15" name="Picture 14" descr="A close up of a letter&#10;&#10;AI-generated content may be incorrect.">
            <a:extLst>
              <a:ext uri="{FF2B5EF4-FFF2-40B4-BE49-F238E27FC236}">
                <a16:creationId xmlns:a16="http://schemas.microsoft.com/office/drawing/2014/main" id="{B3AC4C7C-8797-A565-78C7-888CBCE053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EE4FE97-974D-D4BB-355E-9F45A4ADE1BC}"/>
              </a:ext>
            </a:extLst>
          </p:cNvPr>
          <p:cNvSpPr txBox="1"/>
          <p:nvPr/>
        </p:nvSpPr>
        <p:spPr>
          <a:xfrm>
            <a:off x="603656" y="396943"/>
            <a:ext cx="10981514" cy="4923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>
                <a:latin typeface="Barlow Condensed SemiBold"/>
              </a:rPr>
              <a:t>Jane can Afford the Home Remodel with Her Savings</a:t>
            </a:r>
            <a:endParaRPr lang="en-IN" sz="3199" dirty="0">
              <a:latin typeface="Barlow Condensed SemiBold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ABDA6C-6FDA-C41F-9FD7-BEB3FCEA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FAE6CA-B30F-BD47-6AAA-A5578185C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7548" y="6564801"/>
            <a:ext cx="4113728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i="1" dirty="0">
                <a:solidFill>
                  <a:schemeClr val="accent3"/>
                </a:solidFill>
              </a:rPr>
              <a:t>	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1E3DCAB-30F2-77EB-0A30-81E7232C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42684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		</a:t>
            </a:r>
            <a:r>
              <a:rPr lang="en-US" sz="1000" dirty="0">
                <a:solidFill>
                  <a:schemeClr val="accent3"/>
                </a:solidFill>
              </a:rPr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23F2EF-1F0E-1A35-8E91-EBDBA012F15D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37E5F1-58DC-8C5D-D782-984876E0D4BE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4E2A32F-7385-F9F5-E576-25133C19D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84795"/>
              </p:ext>
            </p:extLst>
          </p:nvPr>
        </p:nvGraphicFramePr>
        <p:xfrm>
          <a:off x="603652" y="1062584"/>
          <a:ext cx="4330145" cy="1859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9854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1760291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304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Plan Summary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pt-BR" sz="14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</a:endParaRP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kern="1200" dirty="0">
                          <a:solidFill>
                            <a:srgbClr val="376C8A"/>
                          </a:solidFill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Starting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70051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Total after-tax income</a:t>
                      </a:r>
                      <a:endParaRPr lang="pt-BR" sz="14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</a:endParaRP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$6,423,117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73273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Savings at end of plan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$3,928,885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016820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Lifetime Estate Value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$10,352,002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57456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Total taxes paid by end of plan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-$1,154,760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18978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EF190763-3980-5975-89C8-A541B0A86DCD}"/>
              </a:ext>
            </a:extLst>
          </p:cNvPr>
          <p:cNvGrpSpPr/>
          <p:nvPr/>
        </p:nvGrpSpPr>
        <p:grpSpPr>
          <a:xfrm>
            <a:off x="5101962" y="1062583"/>
            <a:ext cx="6482310" cy="277928"/>
            <a:chOff x="603811" y="1859012"/>
            <a:chExt cx="4315346" cy="27800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1B84C3-9846-4143-377A-E386111A3195}"/>
                </a:ext>
              </a:extLst>
            </p:cNvPr>
            <p:cNvSpPr txBox="1"/>
            <p:nvPr/>
          </p:nvSpPr>
          <p:spPr>
            <a:xfrm>
              <a:off x="603811" y="1859012"/>
              <a:ext cx="4312685" cy="220125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>
                <a:lnSpc>
                  <a:spcPct val="114000"/>
                </a:lnSpc>
                <a:spcAft>
                  <a:spcPts val="600"/>
                </a:spcAft>
              </a:pPr>
              <a:r>
                <a:rPr lang="en-US" sz="1400" b="1" dirty="0">
                  <a:solidFill>
                    <a:srgbClr val="376C8A"/>
                  </a:solidFill>
                  <a:latin typeface="Barlow" panose="00000500000000000000" pitchFamily="2" charset="0"/>
                </a:rPr>
                <a:t>Estimated Available Income vs Target Income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2A41A01-CE18-596A-4C2E-A87468F314B9}"/>
                </a:ext>
              </a:extLst>
            </p:cNvPr>
            <p:cNvCxnSpPr>
              <a:cxnSpLocks/>
            </p:cNvCxnSpPr>
            <p:nvPr/>
          </p:nvCxnSpPr>
          <p:spPr>
            <a:xfrm>
              <a:off x="603812" y="2137012"/>
              <a:ext cx="4315345" cy="0"/>
            </a:xfrm>
            <a:prstGeom prst="line">
              <a:avLst/>
            </a:prstGeom>
            <a:ln>
              <a:solidFill>
                <a:srgbClr val="376C8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3CB906-876F-1AB7-30E6-E22EF3660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689659"/>
              </p:ext>
            </p:extLst>
          </p:nvPr>
        </p:nvGraphicFramePr>
        <p:xfrm>
          <a:off x="603652" y="3142581"/>
          <a:ext cx="4330145" cy="1230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3336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  <a:gridCol w="2136809">
                  <a:extLst>
                    <a:ext uri="{9D8B030D-6E8A-4147-A177-3AD203B41FA5}">
                      <a16:colId xmlns:a16="http://schemas.microsoft.com/office/drawing/2014/main" val="2990156851"/>
                    </a:ext>
                  </a:extLst>
                </a:gridCol>
              </a:tblGrid>
              <a:tr h="28528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Plan Assumptions</a:t>
                      </a:r>
                    </a:p>
                  </a:txBody>
                  <a:tcPr marL="89977" marR="89977" marT="35991" marB="35991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Time Horizon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32 years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430200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t-BR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Inflation</a:t>
                      </a:r>
                      <a:endParaRPr lang="pt-BR" sz="14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</a:endParaRP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2.6%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73273"/>
                  </a:ext>
                </a:extLst>
              </a:tr>
              <a:tr h="274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Investment Returns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7%</a:t>
                      </a:r>
                    </a:p>
                  </a:txBody>
                  <a:tcPr marL="91416" marR="91416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016820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ED1987D-479E-DC22-1374-6953A1554E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163414"/>
              </p:ext>
            </p:extLst>
          </p:nvPr>
        </p:nvGraphicFramePr>
        <p:xfrm>
          <a:off x="603653" y="4892582"/>
          <a:ext cx="10976622" cy="1545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6622">
                  <a:extLst>
                    <a:ext uri="{9D8B030D-6E8A-4147-A177-3AD203B41FA5}">
                      <a16:colId xmlns:a16="http://schemas.microsoft.com/office/drawing/2014/main" val="3282222697"/>
                    </a:ext>
                  </a:extLst>
                </a:gridCol>
              </a:tblGrid>
              <a:tr h="304721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bg1"/>
                          </a:solidFill>
                          <a:latin typeface="Barlow" panose="00000500000000000000" pitchFamily="2" charset="0"/>
                        </a:rPr>
                        <a:t>Your Starting Plan</a:t>
                      </a:r>
                    </a:p>
                  </a:txBody>
                  <a:tcPr marL="45708" marR="45708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54501"/>
                  </a:ext>
                </a:extLst>
              </a:tr>
              <a:tr h="1240829">
                <a:tc>
                  <a:txBody>
                    <a:bodyPr/>
                    <a:lstStyle/>
                    <a:p>
                      <a:pPr marL="171450" indent="-1714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This scenario reflects your current plan without any changes or optimizations.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RMDs are applied beginning at age 75.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Jane plans to pay for a $300,000 home remodel with taxable savings in 2026.</a:t>
                      </a:r>
                    </a:p>
                  </a:txBody>
                  <a:tcPr marL="45708" marR="45708" marT="45708" marB="45708" anchor="ctr">
                    <a:lnL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24979"/>
                  </a:ext>
                </a:extLst>
              </a:tr>
            </a:tbl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83F86E5-FBEB-4EE0-EC7C-937DAB30AD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117510"/>
              </p:ext>
            </p:extLst>
          </p:nvPr>
        </p:nvGraphicFramePr>
        <p:xfrm>
          <a:off x="5101964" y="1340511"/>
          <a:ext cx="6483206" cy="3552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Picture 1" descr="A close up of a letter&#10;&#10;AI-generated content may be incorrect.">
            <a:extLst>
              <a:ext uri="{FF2B5EF4-FFF2-40B4-BE49-F238E27FC236}">
                <a16:creationId xmlns:a16="http://schemas.microsoft.com/office/drawing/2014/main" id="{A715BF3D-63D1-A838-4810-1E07DB689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40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04800" y="396000"/>
            <a:ext cx="10983600" cy="49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376C8A"/>
                </a:solidFill>
                <a:latin typeface="Barlow Condensed SemiBold" pitchFamily="34" charset="0"/>
                <a:ea typeface="Barlow Condensed SemiBold" pitchFamily="34" charset="-122"/>
                <a:cs typeface="Barlow Condensed SemiBold" pitchFamily="34" charset="-120"/>
              </a:rPr>
              <a:t>A Roth IRA Conversion Saves $189k in Taxes and Adds $21k to Savings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826600"/>
              </p:ext>
            </p:extLst>
          </p:nvPr>
        </p:nvGraphicFramePr>
        <p:xfrm>
          <a:off x="365760" y="1026000"/>
          <a:ext cx="4297680" cy="185928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Plan Summary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 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376C8A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Starting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376C8A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w/ Roth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Total after-tax income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$6,423,117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$6,423,117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Savings at end of plan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$3,928,885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$3,950,087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Lifetime Estate Value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$10,352,002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$10,373,204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Total taxes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</a:rPr>
                        <a:t>-$1,154,760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-$965,595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"/>
          <p:cNvGraphicFramePr>
            <a:graphicFrameLocks noGrp="1"/>
          </p:cNvGraphicFramePr>
          <p:nvPr/>
        </p:nvGraphicFramePr>
        <p:xfrm>
          <a:off x="365760" y="3017520"/>
          <a:ext cx="4315968" cy="1249680"/>
        </p:xfrm>
        <a:graphic>
          <a:graphicData uri="http://schemas.openxmlformats.org/drawingml/2006/table">
            <a:tbl>
              <a:tblPr/>
              <a:tblGrid>
                <a:gridCol w="215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Plan Assumptions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Time Horizon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32 years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Inflation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2.6%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Investment Returns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7%</a:t>
                      </a:r>
                      <a:endParaRPr lang="en-US" sz="14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69495"/>
              </p:ext>
            </p:extLst>
          </p:nvPr>
        </p:nvGraphicFramePr>
        <p:xfrm>
          <a:off x="365760" y="4892400"/>
          <a:ext cx="11411712" cy="1314090"/>
        </p:xfrm>
        <a:graphic>
          <a:graphicData uri="http://schemas.openxmlformats.org/drawingml/2006/table">
            <a:tbl>
              <a:tblPr/>
              <a:tblGrid>
                <a:gridCol w="11411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086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Roth IRA Conversion Details</a:t>
                      </a:r>
                      <a:endParaRPr lang="en-US" sz="160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C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881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latin typeface="Barlow" pitchFamily="2" charset="77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Barlow" pitchFamily="2" charset="77"/>
                        </a:rPr>
                        <a:t>Convert $375,000 from tax-deferred to a Roth IRA over three years starting in 2029.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Barlow" pitchFamily="2" charset="77"/>
                        </a:rPr>
                        <a:t>2029-2031: convert $125,000/year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76C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1"/>
          <p:cNvSpPr txBox="1"/>
          <p:nvPr/>
        </p:nvSpPr>
        <p:spPr>
          <a:xfrm>
            <a:off x="5102352" y="1062000"/>
            <a:ext cx="6675120" cy="21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Effective Tax Rate and Cumulative Taxes Paid</a:t>
            </a:r>
            <a:endParaRPr lang="en-US" sz="1600" dirty="0"/>
          </a:p>
        </p:txBody>
      </p:sp>
      <p:sp>
        <p:nvSpPr>
          <p:cNvPr id="3" name="Shape 2"/>
          <p:cNvSpPr/>
          <p:nvPr/>
        </p:nvSpPr>
        <p:spPr>
          <a:xfrm>
            <a:off x="5102352" y="1339200"/>
            <a:ext cx="66751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8" name="Chart 0"/>
          <p:cNvGraphicFramePr/>
          <p:nvPr>
            <p:extLst>
              <p:ext uri="{D42A27DB-BD31-4B8C-83A1-F6EECF244321}">
                <p14:modId xmlns:p14="http://schemas.microsoft.com/office/powerpoint/2010/main" val="1035950940"/>
              </p:ext>
            </p:extLst>
          </p:nvPr>
        </p:nvGraphicFramePr>
        <p:xfrm>
          <a:off x="5102352" y="1339200"/>
          <a:ext cx="6675120" cy="3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Image 0" descr="/home/node/app/images/line1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630000" cy="630000"/>
          </a:xfrm>
          <a:prstGeom prst="rect">
            <a:avLst/>
          </a:prstGeom>
        </p:spPr>
      </p:pic>
      <p:pic>
        <p:nvPicPr>
          <p:cNvPr id="15" name="Image 1" descr="/home/node/app/images/line2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748800" cy="756000"/>
          </a:xfrm>
          <a:prstGeom prst="rect">
            <a:avLst/>
          </a:prstGeom>
        </p:spPr>
      </p:pic>
      <p:pic>
        <p:nvPicPr>
          <p:cNvPr id="5" name="Picture 4" descr="A close up of a letter&#10;&#10;AI-generated content may be incorrect.">
            <a:extLst>
              <a:ext uri="{FF2B5EF4-FFF2-40B4-BE49-F238E27FC236}">
                <a16:creationId xmlns:a16="http://schemas.microsoft.com/office/drawing/2014/main" id="{AB474382-DAD6-1E6D-640A-228D6513CF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F4FD3E27-AE82-3186-7E0D-601572D27AE4}"/>
              </a:ext>
            </a:extLst>
          </p:cNvPr>
          <p:cNvSpPr/>
          <p:nvPr/>
        </p:nvSpPr>
        <p:spPr>
          <a:xfrm>
            <a:off x="7849456" y="1649002"/>
            <a:ext cx="2363056" cy="493160"/>
          </a:xfrm>
          <a:custGeom>
            <a:avLst/>
            <a:gdLst>
              <a:gd name="connsiteX0" fmla="*/ 0 w 2363056"/>
              <a:gd name="connsiteY0" fmla="*/ 493160 h 493160"/>
              <a:gd name="connsiteX1" fmla="*/ 5137 w 2363056"/>
              <a:gd name="connsiteY1" fmla="*/ 380144 h 493160"/>
              <a:gd name="connsiteX2" fmla="*/ 148975 w 2363056"/>
              <a:gd name="connsiteY2" fmla="*/ 390418 h 493160"/>
              <a:gd name="connsiteX3" fmla="*/ 261991 w 2363056"/>
              <a:gd name="connsiteY3" fmla="*/ 251717 h 493160"/>
              <a:gd name="connsiteX4" fmla="*/ 801384 w 2363056"/>
              <a:gd name="connsiteY4" fmla="*/ 267128 h 493160"/>
              <a:gd name="connsiteX5" fmla="*/ 934948 w 2363056"/>
              <a:gd name="connsiteY5" fmla="*/ 138701 h 493160"/>
              <a:gd name="connsiteX6" fmla="*/ 1335641 w 2363056"/>
              <a:gd name="connsiteY6" fmla="*/ 138701 h 493160"/>
              <a:gd name="connsiteX7" fmla="*/ 1464068 w 2363056"/>
              <a:gd name="connsiteY7" fmla="*/ 10274 h 493160"/>
              <a:gd name="connsiteX8" fmla="*/ 2363056 w 2363056"/>
              <a:gd name="connsiteY8" fmla="*/ 0 h 493160"/>
              <a:gd name="connsiteX9" fmla="*/ 2275726 w 2363056"/>
              <a:gd name="connsiteY9" fmla="*/ 97605 h 493160"/>
              <a:gd name="connsiteX10" fmla="*/ 1736333 w 2363056"/>
              <a:gd name="connsiteY10" fmla="*/ 92468 h 493160"/>
              <a:gd name="connsiteX11" fmla="*/ 1618180 w 2363056"/>
              <a:gd name="connsiteY11" fmla="*/ 226032 h 493160"/>
              <a:gd name="connsiteX12" fmla="*/ 1047964 w 2363056"/>
              <a:gd name="connsiteY12" fmla="*/ 220895 h 493160"/>
              <a:gd name="connsiteX13" fmla="*/ 929811 w 2363056"/>
              <a:gd name="connsiteY13" fmla="*/ 359596 h 493160"/>
              <a:gd name="connsiteX14" fmla="*/ 390418 w 2363056"/>
              <a:gd name="connsiteY14" fmla="*/ 369870 h 493160"/>
              <a:gd name="connsiteX15" fmla="*/ 261991 w 2363056"/>
              <a:gd name="connsiteY15" fmla="*/ 477749 h 493160"/>
              <a:gd name="connsiteX16" fmla="*/ 0 w 2363056"/>
              <a:gd name="connsiteY16" fmla="*/ 493160 h 49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63056" h="493160">
                <a:moveTo>
                  <a:pt x="0" y="493160"/>
                </a:moveTo>
                <a:lnTo>
                  <a:pt x="5137" y="380144"/>
                </a:lnTo>
                <a:lnTo>
                  <a:pt x="148975" y="390418"/>
                </a:lnTo>
                <a:lnTo>
                  <a:pt x="261991" y="251717"/>
                </a:lnTo>
                <a:lnTo>
                  <a:pt x="801384" y="267128"/>
                </a:lnTo>
                <a:lnTo>
                  <a:pt x="934948" y="138701"/>
                </a:lnTo>
                <a:lnTo>
                  <a:pt x="1335641" y="138701"/>
                </a:lnTo>
                <a:lnTo>
                  <a:pt x="1464068" y="10274"/>
                </a:lnTo>
                <a:lnTo>
                  <a:pt x="2363056" y="0"/>
                </a:lnTo>
                <a:lnTo>
                  <a:pt x="2275726" y="97605"/>
                </a:lnTo>
                <a:lnTo>
                  <a:pt x="1736333" y="92468"/>
                </a:lnTo>
                <a:lnTo>
                  <a:pt x="1618180" y="226032"/>
                </a:lnTo>
                <a:lnTo>
                  <a:pt x="1047964" y="220895"/>
                </a:lnTo>
                <a:lnTo>
                  <a:pt x="929811" y="359596"/>
                </a:lnTo>
                <a:lnTo>
                  <a:pt x="390418" y="369870"/>
                </a:lnTo>
                <a:lnTo>
                  <a:pt x="261991" y="477749"/>
                </a:lnTo>
                <a:lnTo>
                  <a:pt x="0" y="49316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86A9343F-172F-3758-9B81-9BF27E347A5B}"/>
              </a:ext>
            </a:extLst>
          </p:cNvPr>
          <p:cNvSpPr/>
          <p:nvPr/>
        </p:nvSpPr>
        <p:spPr>
          <a:xfrm>
            <a:off x="6667928" y="1797978"/>
            <a:ext cx="472611" cy="1289406"/>
          </a:xfrm>
          <a:custGeom>
            <a:avLst/>
            <a:gdLst>
              <a:gd name="connsiteX0" fmla="*/ 0 w 472611"/>
              <a:gd name="connsiteY0" fmla="*/ 0 h 1289406"/>
              <a:gd name="connsiteX1" fmla="*/ 472611 w 472611"/>
              <a:gd name="connsiteY1" fmla="*/ 1289406 h 1289406"/>
              <a:gd name="connsiteX2" fmla="*/ 364733 w 472611"/>
              <a:gd name="connsiteY2" fmla="*/ 241442 h 1289406"/>
              <a:gd name="connsiteX3" fmla="*/ 231169 w 472611"/>
              <a:gd name="connsiteY3" fmla="*/ 102741 h 1289406"/>
              <a:gd name="connsiteX4" fmla="*/ 97605 w 472611"/>
              <a:gd name="connsiteY4" fmla="*/ 118152 h 1289406"/>
              <a:gd name="connsiteX5" fmla="*/ 0 w 472611"/>
              <a:gd name="connsiteY5" fmla="*/ 0 h 128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2611" h="1289406">
                <a:moveTo>
                  <a:pt x="0" y="0"/>
                </a:moveTo>
                <a:lnTo>
                  <a:pt x="472611" y="1289406"/>
                </a:lnTo>
                <a:lnTo>
                  <a:pt x="364733" y="241442"/>
                </a:lnTo>
                <a:lnTo>
                  <a:pt x="231169" y="102741"/>
                </a:lnTo>
                <a:lnTo>
                  <a:pt x="97605" y="11815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B2DBB52C-5E98-41B2-5A63-0796654B776D}"/>
              </a:ext>
            </a:extLst>
          </p:cNvPr>
          <p:cNvSpPr/>
          <p:nvPr/>
        </p:nvSpPr>
        <p:spPr>
          <a:xfrm>
            <a:off x="7181636" y="3226085"/>
            <a:ext cx="529119" cy="256854"/>
          </a:xfrm>
          <a:custGeom>
            <a:avLst/>
            <a:gdLst>
              <a:gd name="connsiteX0" fmla="*/ 0 w 529119"/>
              <a:gd name="connsiteY0" fmla="*/ 0 h 256854"/>
              <a:gd name="connsiteX1" fmla="*/ 385281 w 529119"/>
              <a:gd name="connsiteY1" fmla="*/ 5137 h 256854"/>
              <a:gd name="connsiteX2" fmla="*/ 523982 w 529119"/>
              <a:gd name="connsiteY2" fmla="*/ 143839 h 256854"/>
              <a:gd name="connsiteX3" fmla="*/ 529119 w 529119"/>
              <a:gd name="connsiteY3" fmla="*/ 251717 h 256854"/>
              <a:gd name="connsiteX4" fmla="*/ 400692 w 529119"/>
              <a:gd name="connsiteY4" fmla="*/ 256854 h 256854"/>
              <a:gd name="connsiteX5" fmla="*/ 359595 w 529119"/>
              <a:gd name="connsiteY5" fmla="*/ 236306 h 256854"/>
              <a:gd name="connsiteX6" fmla="*/ 277402 w 529119"/>
              <a:gd name="connsiteY6" fmla="*/ 123290 h 256854"/>
              <a:gd name="connsiteX7" fmla="*/ 0 w 529119"/>
              <a:gd name="connsiteY7" fmla="*/ 118153 h 256854"/>
              <a:gd name="connsiteX8" fmla="*/ 0 w 529119"/>
              <a:gd name="connsiteY8" fmla="*/ 0 h 25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9119" h="256854">
                <a:moveTo>
                  <a:pt x="0" y="0"/>
                </a:moveTo>
                <a:lnTo>
                  <a:pt x="385281" y="5137"/>
                </a:lnTo>
                <a:lnTo>
                  <a:pt x="523982" y="143839"/>
                </a:lnTo>
                <a:lnTo>
                  <a:pt x="529119" y="251717"/>
                </a:lnTo>
                <a:lnTo>
                  <a:pt x="400692" y="256854"/>
                </a:lnTo>
                <a:lnTo>
                  <a:pt x="359595" y="236306"/>
                </a:lnTo>
                <a:lnTo>
                  <a:pt x="277402" y="123290"/>
                </a:lnTo>
                <a:lnTo>
                  <a:pt x="0" y="11815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1FDD0-777E-83F1-3FCE-FE21AC23F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17CA66-A340-866D-98B7-9AB4D698FCA5}"/>
              </a:ext>
            </a:extLst>
          </p:cNvPr>
          <p:cNvSpPr txBox="1"/>
          <p:nvPr/>
        </p:nvSpPr>
        <p:spPr>
          <a:xfrm>
            <a:off x="603656" y="396943"/>
            <a:ext cx="10981514" cy="492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IN" sz="3199" dirty="0"/>
              <a:t>Jane’s Starting Asset Allocation Strategy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354BC76-2354-3D9F-8890-E393F6993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3C204F-AE0F-2967-9009-4D8725FD4833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6C839D-1452-624C-E9F1-C748AAB2ACB8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1B16F2E4-2C8B-95DA-CA4D-7EC4FDB4D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748474-AE61-CF44-E6C1-0BB0E02EA736}"/>
              </a:ext>
            </a:extLst>
          </p:cNvPr>
          <p:cNvSpPr/>
          <p:nvPr/>
        </p:nvSpPr>
        <p:spPr>
          <a:xfrm>
            <a:off x="1260328" y="1650186"/>
            <a:ext cx="1926221" cy="1161313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FAD200-719E-7E7A-872F-EEA44C81F56E}"/>
              </a:ext>
            </a:extLst>
          </p:cNvPr>
          <p:cNvSpPr/>
          <p:nvPr/>
        </p:nvSpPr>
        <p:spPr>
          <a:xfrm>
            <a:off x="1260328" y="3122814"/>
            <a:ext cx="1926221" cy="1161313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2FF43B-1559-ACEE-1977-358205743428}"/>
              </a:ext>
            </a:extLst>
          </p:cNvPr>
          <p:cNvSpPr/>
          <p:nvPr/>
        </p:nvSpPr>
        <p:spPr>
          <a:xfrm>
            <a:off x="1260328" y="4687805"/>
            <a:ext cx="1926221" cy="1440745"/>
          </a:xfrm>
          <a:prstGeom prst="rect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B92042-2312-F655-2FDE-6B079EE7DE35}"/>
              </a:ext>
            </a:extLst>
          </p:cNvPr>
          <p:cNvSpPr txBox="1"/>
          <p:nvPr/>
        </p:nvSpPr>
        <p:spPr>
          <a:xfrm>
            <a:off x="1260328" y="3411228"/>
            <a:ext cx="1926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$1,000,000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Tax-Deferred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527897-159E-221C-81AC-1484688ACFC4}"/>
              </a:ext>
            </a:extLst>
          </p:cNvPr>
          <p:cNvSpPr txBox="1"/>
          <p:nvPr/>
        </p:nvSpPr>
        <p:spPr>
          <a:xfrm>
            <a:off x="1442414" y="5091034"/>
            <a:ext cx="1562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$1,200,000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Home Equity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105652-A524-2144-F1F4-333BEFB1B1BB}"/>
              </a:ext>
            </a:extLst>
          </p:cNvPr>
          <p:cNvSpPr txBox="1"/>
          <p:nvPr/>
        </p:nvSpPr>
        <p:spPr>
          <a:xfrm>
            <a:off x="1442414" y="1887188"/>
            <a:ext cx="1562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$1,000,000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Taxable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630FD3-7C2C-234A-FE05-2CE179AB79FF}"/>
              </a:ext>
            </a:extLst>
          </p:cNvPr>
          <p:cNvSpPr/>
          <p:nvPr/>
        </p:nvSpPr>
        <p:spPr>
          <a:xfrm>
            <a:off x="5910634" y="2048005"/>
            <a:ext cx="1926221" cy="584360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A0CA5B-FEC7-DF93-2618-9F85803631C7}"/>
              </a:ext>
            </a:extLst>
          </p:cNvPr>
          <p:cNvSpPr txBox="1"/>
          <p:nvPr/>
        </p:nvSpPr>
        <p:spPr>
          <a:xfrm>
            <a:off x="6092720" y="2148454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$565,000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A51874D-A016-CD90-8A34-4134041B0A04}"/>
              </a:ext>
            </a:extLst>
          </p:cNvPr>
          <p:cNvSpPr/>
          <p:nvPr/>
        </p:nvSpPr>
        <p:spPr>
          <a:xfrm>
            <a:off x="5910634" y="3127645"/>
            <a:ext cx="1926221" cy="797009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82DD5B-BF5A-7919-84E3-25CB78F72CAF}"/>
              </a:ext>
            </a:extLst>
          </p:cNvPr>
          <p:cNvSpPr txBox="1"/>
          <p:nvPr/>
        </p:nvSpPr>
        <p:spPr>
          <a:xfrm>
            <a:off x="5910634" y="3342169"/>
            <a:ext cx="1926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$720,000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39524C7-A59E-C55E-8B42-6E4615D2089C}"/>
              </a:ext>
            </a:extLst>
          </p:cNvPr>
          <p:cNvSpPr/>
          <p:nvPr/>
        </p:nvSpPr>
        <p:spPr>
          <a:xfrm>
            <a:off x="3810001" y="1650185"/>
            <a:ext cx="1926221" cy="397819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87FBEB-C4BE-4713-69C6-37E7FD25C084}"/>
              </a:ext>
            </a:extLst>
          </p:cNvPr>
          <p:cNvSpPr txBox="1"/>
          <p:nvPr/>
        </p:nvSpPr>
        <p:spPr>
          <a:xfrm>
            <a:off x="3992087" y="1667547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$300,000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4FA2D5A-2A4B-8025-21F2-9A416EE9C95C}"/>
              </a:ext>
            </a:extLst>
          </p:cNvPr>
          <p:cNvSpPr/>
          <p:nvPr/>
        </p:nvSpPr>
        <p:spPr>
          <a:xfrm>
            <a:off x="8391237" y="2632366"/>
            <a:ext cx="1926221" cy="176566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9ED3188-BDC7-33D8-89FC-33803952A916}"/>
              </a:ext>
            </a:extLst>
          </p:cNvPr>
          <p:cNvSpPr txBox="1"/>
          <p:nvPr/>
        </p:nvSpPr>
        <p:spPr>
          <a:xfrm>
            <a:off x="8627546" y="2560405"/>
            <a:ext cx="15620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i="0" dirty="0">
                <a:solidFill>
                  <a:srgbClr val="FFFFFF"/>
                </a:solidFill>
                <a:latin typeface="Barlow" panose="00000500000000000000" pitchFamily="2" charset="0"/>
              </a:rPr>
              <a:t>$135,000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426993-7F12-53FB-3C41-54583B18FCA3}"/>
              </a:ext>
            </a:extLst>
          </p:cNvPr>
          <p:cNvSpPr/>
          <p:nvPr/>
        </p:nvSpPr>
        <p:spPr>
          <a:xfrm>
            <a:off x="8377387" y="3923137"/>
            <a:ext cx="1926221" cy="365821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622599-0EBE-6644-785C-843615D25430}"/>
              </a:ext>
            </a:extLst>
          </p:cNvPr>
          <p:cNvSpPr txBox="1"/>
          <p:nvPr/>
        </p:nvSpPr>
        <p:spPr>
          <a:xfrm>
            <a:off x="8377387" y="3909866"/>
            <a:ext cx="1926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$280,000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2F43FA-32E4-F561-3A06-86F259C8E051}"/>
              </a:ext>
            </a:extLst>
          </p:cNvPr>
          <p:cNvSpPr/>
          <p:nvPr/>
        </p:nvSpPr>
        <p:spPr>
          <a:xfrm>
            <a:off x="8377386" y="4659759"/>
            <a:ext cx="1926221" cy="1440745"/>
          </a:xfrm>
          <a:prstGeom prst="rect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170882-3A14-8BAA-3846-DA81F56316AE}"/>
              </a:ext>
            </a:extLst>
          </p:cNvPr>
          <p:cNvSpPr txBox="1"/>
          <p:nvPr/>
        </p:nvSpPr>
        <p:spPr>
          <a:xfrm>
            <a:off x="8559469" y="5183060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$1,200,000</a:t>
            </a:r>
          </a:p>
        </p:txBody>
      </p:sp>
      <p:sp>
        <p:nvSpPr>
          <p:cNvPr id="39" name="Text 1">
            <a:extLst>
              <a:ext uri="{FF2B5EF4-FFF2-40B4-BE49-F238E27FC236}">
                <a16:creationId xmlns:a16="http://schemas.microsoft.com/office/drawing/2014/main" id="{57F29915-6E4E-BC2A-3710-F88091CF2868}"/>
              </a:ext>
            </a:extLst>
          </p:cNvPr>
          <p:cNvSpPr txBox="1"/>
          <p:nvPr/>
        </p:nvSpPr>
        <p:spPr>
          <a:xfrm>
            <a:off x="1349356" y="1172000"/>
            <a:ext cx="1748164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Starting Assets</a:t>
            </a:r>
            <a:endParaRPr lang="en-US" sz="1600" dirty="0"/>
          </a:p>
        </p:txBody>
      </p:sp>
      <p:sp>
        <p:nvSpPr>
          <p:cNvPr id="40" name="Text 1">
            <a:extLst>
              <a:ext uri="{FF2B5EF4-FFF2-40B4-BE49-F238E27FC236}">
                <a16:creationId xmlns:a16="http://schemas.microsoft.com/office/drawing/2014/main" id="{F1AE8359-08F6-CD31-D19B-26E7C574F026}"/>
              </a:ext>
            </a:extLst>
          </p:cNvPr>
          <p:cNvSpPr txBox="1"/>
          <p:nvPr/>
        </p:nvSpPr>
        <p:spPr>
          <a:xfrm>
            <a:off x="3899029" y="1172000"/>
            <a:ext cx="1748164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Home Remodel</a:t>
            </a:r>
            <a:endParaRPr lang="en-US" sz="1600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7682A7B3-849F-6102-7B8D-1E2CD9FDC87E}"/>
              </a:ext>
            </a:extLst>
          </p:cNvPr>
          <p:cNvSpPr txBox="1"/>
          <p:nvPr/>
        </p:nvSpPr>
        <p:spPr>
          <a:xfrm>
            <a:off x="5910634" y="1172000"/>
            <a:ext cx="192622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Lifestyle</a:t>
            </a:r>
            <a:endParaRPr lang="en-US" sz="1600" dirty="0"/>
          </a:p>
        </p:txBody>
      </p:sp>
      <p:sp>
        <p:nvSpPr>
          <p:cNvPr id="42" name="Text 1">
            <a:extLst>
              <a:ext uri="{FF2B5EF4-FFF2-40B4-BE49-F238E27FC236}">
                <a16:creationId xmlns:a16="http://schemas.microsoft.com/office/drawing/2014/main" id="{44BE1CC6-E26B-2F16-DCF3-B36F771E71F0}"/>
              </a:ext>
            </a:extLst>
          </p:cNvPr>
          <p:cNvSpPr txBox="1"/>
          <p:nvPr/>
        </p:nvSpPr>
        <p:spPr>
          <a:xfrm>
            <a:off x="8277028" y="1172000"/>
            <a:ext cx="192622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Legacy to Heirs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A2F97901-E9D4-B4FE-FC2C-8E43D080E94F}"/>
              </a:ext>
            </a:extLst>
          </p:cNvPr>
          <p:cNvSpPr/>
          <p:nvPr/>
        </p:nvSpPr>
        <p:spPr>
          <a:xfrm>
            <a:off x="1260328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4" name="Shape 2">
            <a:extLst>
              <a:ext uri="{FF2B5EF4-FFF2-40B4-BE49-F238E27FC236}">
                <a16:creationId xmlns:a16="http://schemas.microsoft.com/office/drawing/2014/main" id="{2F8AD95E-F878-24C0-9ABC-1F8F1F11D931}"/>
              </a:ext>
            </a:extLst>
          </p:cNvPr>
          <p:cNvSpPr/>
          <p:nvPr/>
        </p:nvSpPr>
        <p:spPr>
          <a:xfrm>
            <a:off x="3810001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5" name="Shape 2">
            <a:extLst>
              <a:ext uri="{FF2B5EF4-FFF2-40B4-BE49-F238E27FC236}">
                <a16:creationId xmlns:a16="http://schemas.microsoft.com/office/drawing/2014/main" id="{1CD2B738-FD0F-7BBE-C7AC-C3B93A68623E}"/>
              </a:ext>
            </a:extLst>
          </p:cNvPr>
          <p:cNvSpPr/>
          <p:nvPr/>
        </p:nvSpPr>
        <p:spPr>
          <a:xfrm>
            <a:off x="5910634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6" name="Shape 2">
            <a:extLst>
              <a:ext uri="{FF2B5EF4-FFF2-40B4-BE49-F238E27FC236}">
                <a16:creationId xmlns:a16="http://schemas.microsoft.com/office/drawing/2014/main" id="{6E59DDC1-8E97-A38C-4666-79C0823EA676}"/>
              </a:ext>
            </a:extLst>
          </p:cNvPr>
          <p:cNvSpPr/>
          <p:nvPr/>
        </p:nvSpPr>
        <p:spPr>
          <a:xfrm>
            <a:off x="8377386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399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/>
      <p:bldP spid="19" grpId="0"/>
      <p:bldP spid="25" grpId="0"/>
      <p:bldP spid="26" grpId="0" animBg="1"/>
      <p:bldP spid="27" grpId="0"/>
      <p:bldP spid="28" grpId="0" animBg="1"/>
      <p:bldP spid="29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F43B7-B2D4-6151-0153-69CF6881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D0246D-5891-C59C-1334-78793A827B4E}"/>
              </a:ext>
            </a:extLst>
          </p:cNvPr>
          <p:cNvSpPr txBox="1"/>
          <p:nvPr/>
        </p:nvSpPr>
        <p:spPr>
          <a:xfrm>
            <a:off x="603656" y="396943"/>
            <a:ext cx="10981514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Jane’s Access to Home Equity creates More Planning Optimization Flexibility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AD1A51D-4AC9-AD24-6F76-28FBAD5D7A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0078F6-2C1C-30A4-7D4D-2980B6E5431C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D8DC95-2825-8550-A6CB-6C91BFE4903E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0147C1B5-316F-FDC9-19DB-4CD88D11A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6366BB5-73E6-E8ED-9F3A-8212EA7742C3}"/>
              </a:ext>
            </a:extLst>
          </p:cNvPr>
          <p:cNvSpPr/>
          <p:nvPr/>
        </p:nvSpPr>
        <p:spPr>
          <a:xfrm>
            <a:off x="1260328" y="1650186"/>
            <a:ext cx="1926221" cy="1161313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D816FD-2FA3-CBB9-92A7-A82FE582F61F}"/>
              </a:ext>
            </a:extLst>
          </p:cNvPr>
          <p:cNvSpPr/>
          <p:nvPr/>
        </p:nvSpPr>
        <p:spPr>
          <a:xfrm>
            <a:off x="1260328" y="3122814"/>
            <a:ext cx="1926221" cy="1161313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A73434-E970-0618-9EC0-92304F2EB76C}"/>
              </a:ext>
            </a:extLst>
          </p:cNvPr>
          <p:cNvSpPr/>
          <p:nvPr/>
        </p:nvSpPr>
        <p:spPr>
          <a:xfrm>
            <a:off x="1260328" y="4687805"/>
            <a:ext cx="1926221" cy="1440745"/>
          </a:xfrm>
          <a:prstGeom prst="rect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666E85-367C-58AF-5DD6-90F1A032666A}"/>
              </a:ext>
            </a:extLst>
          </p:cNvPr>
          <p:cNvSpPr txBox="1"/>
          <p:nvPr/>
        </p:nvSpPr>
        <p:spPr>
          <a:xfrm>
            <a:off x="1260328" y="3411228"/>
            <a:ext cx="1926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$1,000,000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Tax-Deferred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101774-CC5D-61FE-5F9E-33D000984F32}"/>
              </a:ext>
            </a:extLst>
          </p:cNvPr>
          <p:cNvSpPr txBox="1"/>
          <p:nvPr/>
        </p:nvSpPr>
        <p:spPr>
          <a:xfrm>
            <a:off x="1442414" y="5091034"/>
            <a:ext cx="1562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$1,200,000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Home Equity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2EA29B-28CC-6FF5-7E9D-1D7F9B0CABCD}"/>
              </a:ext>
            </a:extLst>
          </p:cNvPr>
          <p:cNvSpPr txBox="1"/>
          <p:nvPr/>
        </p:nvSpPr>
        <p:spPr>
          <a:xfrm>
            <a:off x="1442414" y="1887188"/>
            <a:ext cx="1562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$1,000,000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Taxable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F28DAA4-B10E-641E-484E-36C238930D66}"/>
              </a:ext>
            </a:extLst>
          </p:cNvPr>
          <p:cNvSpPr/>
          <p:nvPr/>
        </p:nvSpPr>
        <p:spPr>
          <a:xfrm>
            <a:off x="5910634" y="1650186"/>
            <a:ext cx="1926221" cy="584360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D4B483-A8BC-F09B-95AA-FD12DF1BDA3B}"/>
              </a:ext>
            </a:extLst>
          </p:cNvPr>
          <p:cNvSpPr txBox="1"/>
          <p:nvPr/>
        </p:nvSpPr>
        <p:spPr>
          <a:xfrm>
            <a:off x="6092720" y="1750635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$565,000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A35C5A-D520-4ABD-F9D2-377C40E1BE17}"/>
              </a:ext>
            </a:extLst>
          </p:cNvPr>
          <p:cNvSpPr/>
          <p:nvPr/>
        </p:nvSpPr>
        <p:spPr>
          <a:xfrm>
            <a:off x="5910634" y="3127645"/>
            <a:ext cx="1926221" cy="797009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980446-137C-C195-A021-0EDE8E3D302B}"/>
              </a:ext>
            </a:extLst>
          </p:cNvPr>
          <p:cNvSpPr txBox="1"/>
          <p:nvPr/>
        </p:nvSpPr>
        <p:spPr>
          <a:xfrm>
            <a:off x="5910634" y="3342169"/>
            <a:ext cx="1926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$720,000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260D8C-026F-5958-A9F4-77FDCA7345CA}"/>
              </a:ext>
            </a:extLst>
          </p:cNvPr>
          <p:cNvSpPr/>
          <p:nvPr/>
        </p:nvSpPr>
        <p:spPr>
          <a:xfrm>
            <a:off x="3810000" y="4693215"/>
            <a:ext cx="1926221" cy="397819"/>
          </a:xfrm>
          <a:prstGeom prst="rect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C17C11-BAFE-BFAB-9D4A-5637E7FB0C10}"/>
              </a:ext>
            </a:extLst>
          </p:cNvPr>
          <p:cNvSpPr txBox="1"/>
          <p:nvPr/>
        </p:nvSpPr>
        <p:spPr>
          <a:xfrm>
            <a:off x="3992086" y="4710577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$300,000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DC406A-B7A0-96CD-9D9A-6E0B5853CDA3}"/>
              </a:ext>
            </a:extLst>
          </p:cNvPr>
          <p:cNvSpPr/>
          <p:nvPr/>
        </p:nvSpPr>
        <p:spPr>
          <a:xfrm>
            <a:off x="8391237" y="2234546"/>
            <a:ext cx="1926221" cy="574386"/>
          </a:xfrm>
          <a:prstGeom prst="rect">
            <a:avLst/>
          </a:prstGeom>
          <a:solidFill>
            <a:srgbClr val="376C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8245E5-8121-1AFD-3BD4-D419FDEE150E}"/>
              </a:ext>
            </a:extLst>
          </p:cNvPr>
          <p:cNvSpPr txBox="1"/>
          <p:nvPr/>
        </p:nvSpPr>
        <p:spPr>
          <a:xfrm>
            <a:off x="8525949" y="2320261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b="1" i="0" dirty="0">
                <a:solidFill>
                  <a:srgbClr val="FFFFFF"/>
                </a:solidFill>
                <a:latin typeface="Barlow" panose="00000500000000000000" pitchFamily="2" charset="0"/>
              </a:rPr>
              <a:t>$4</a:t>
            </a:r>
            <a:r>
              <a:rPr lang="en-US" b="1" dirty="0">
                <a:solidFill>
                  <a:srgbClr val="FFFFFF"/>
                </a:solidFill>
                <a:latin typeface="Barlow" panose="00000500000000000000" pitchFamily="2" charset="0"/>
              </a:rPr>
              <a:t>35</a:t>
            </a:r>
            <a:r>
              <a:rPr lang="en-US" b="1" i="0" dirty="0">
                <a:solidFill>
                  <a:srgbClr val="FFFFFF"/>
                </a:solidFill>
                <a:latin typeface="Barlow" panose="00000500000000000000" pitchFamily="2" charset="0"/>
              </a:rPr>
              <a:t>,000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32A5FA6-3BC3-A834-EF32-C98AD87135D6}"/>
              </a:ext>
            </a:extLst>
          </p:cNvPr>
          <p:cNvSpPr/>
          <p:nvPr/>
        </p:nvSpPr>
        <p:spPr>
          <a:xfrm>
            <a:off x="8377387" y="3923137"/>
            <a:ext cx="1926221" cy="365821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BED822-FF8A-11F2-9870-AB86C6B6F3C0}"/>
              </a:ext>
            </a:extLst>
          </p:cNvPr>
          <p:cNvSpPr txBox="1"/>
          <p:nvPr/>
        </p:nvSpPr>
        <p:spPr>
          <a:xfrm>
            <a:off x="8377387" y="3909866"/>
            <a:ext cx="19262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$280,000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3683E16-74DC-081C-E415-CE0DE35C97F9}"/>
              </a:ext>
            </a:extLst>
          </p:cNvPr>
          <p:cNvSpPr/>
          <p:nvPr/>
        </p:nvSpPr>
        <p:spPr>
          <a:xfrm>
            <a:off x="8377382" y="5079909"/>
            <a:ext cx="1926221" cy="1048641"/>
          </a:xfrm>
          <a:prstGeom prst="rect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D4DA2A-1E27-76E7-C91A-254268B93D29}"/>
              </a:ext>
            </a:extLst>
          </p:cNvPr>
          <p:cNvSpPr txBox="1"/>
          <p:nvPr/>
        </p:nvSpPr>
        <p:spPr>
          <a:xfrm>
            <a:off x="8559469" y="5386259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</a:t>
            </a:r>
            <a:r>
              <a:rPr lang="en-US" b="1" dirty="0">
                <a:solidFill>
                  <a:srgbClr val="FFFFFF"/>
                </a:solidFill>
                <a:latin typeface="Barlow" panose="00000500000000000000" pitchFamily="2" charset="0"/>
              </a:rPr>
              <a:t>9</a:t>
            </a: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00,000</a:t>
            </a:r>
          </a:p>
        </p:txBody>
      </p:sp>
      <p:sp>
        <p:nvSpPr>
          <p:cNvPr id="39" name="Text 1">
            <a:extLst>
              <a:ext uri="{FF2B5EF4-FFF2-40B4-BE49-F238E27FC236}">
                <a16:creationId xmlns:a16="http://schemas.microsoft.com/office/drawing/2014/main" id="{F47EFC68-70B2-615B-9AF3-C913C4A03599}"/>
              </a:ext>
            </a:extLst>
          </p:cNvPr>
          <p:cNvSpPr txBox="1"/>
          <p:nvPr/>
        </p:nvSpPr>
        <p:spPr>
          <a:xfrm>
            <a:off x="1349356" y="1172000"/>
            <a:ext cx="1748164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Starting Assets</a:t>
            </a:r>
            <a:endParaRPr lang="en-US" sz="1600" dirty="0"/>
          </a:p>
        </p:txBody>
      </p:sp>
      <p:sp>
        <p:nvSpPr>
          <p:cNvPr id="40" name="Text 1">
            <a:extLst>
              <a:ext uri="{FF2B5EF4-FFF2-40B4-BE49-F238E27FC236}">
                <a16:creationId xmlns:a16="http://schemas.microsoft.com/office/drawing/2014/main" id="{64EB5D88-684B-6633-E010-9B4840CDFB95}"/>
              </a:ext>
            </a:extLst>
          </p:cNvPr>
          <p:cNvSpPr txBox="1"/>
          <p:nvPr/>
        </p:nvSpPr>
        <p:spPr>
          <a:xfrm>
            <a:off x="3899029" y="1172000"/>
            <a:ext cx="1748164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Home Remodel</a:t>
            </a:r>
            <a:endParaRPr lang="en-US" sz="1600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068D94AE-1848-73A0-E5C1-0822FA353B27}"/>
              </a:ext>
            </a:extLst>
          </p:cNvPr>
          <p:cNvSpPr txBox="1"/>
          <p:nvPr/>
        </p:nvSpPr>
        <p:spPr>
          <a:xfrm>
            <a:off x="5910634" y="1172000"/>
            <a:ext cx="192622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Lifestyle</a:t>
            </a:r>
            <a:endParaRPr lang="en-US" sz="1600" dirty="0"/>
          </a:p>
        </p:txBody>
      </p:sp>
      <p:sp>
        <p:nvSpPr>
          <p:cNvPr id="42" name="Text 1">
            <a:extLst>
              <a:ext uri="{FF2B5EF4-FFF2-40B4-BE49-F238E27FC236}">
                <a16:creationId xmlns:a16="http://schemas.microsoft.com/office/drawing/2014/main" id="{3153E544-2C50-51C7-9354-9A7EB258EFB9}"/>
              </a:ext>
            </a:extLst>
          </p:cNvPr>
          <p:cNvSpPr txBox="1"/>
          <p:nvPr/>
        </p:nvSpPr>
        <p:spPr>
          <a:xfrm>
            <a:off x="8277028" y="1172000"/>
            <a:ext cx="192622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Legacy to Heirs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CDA60A8F-F6AD-070C-CD66-DD36CF8DA66A}"/>
              </a:ext>
            </a:extLst>
          </p:cNvPr>
          <p:cNvSpPr/>
          <p:nvPr/>
        </p:nvSpPr>
        <p:spPr>
          <a:xfrm>
            <a:off x="1260328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4" name="Shape 2">
            <a:extLst>
              <a:ext uri="{FF2B5EF4-FFF2-40B4-BE49-F238E27FC236}">
                <a16:creationId xmlns:a16="http://schemas.microsoft.com/office/drawing/2014/main" id="{5C286E4B-8D43-22F5-E85C-54262B35B4AA}"/>
              </a:ext>
            </a:extLst>
          </p:cNvPr>
          <p:cNvSpPr/>
          <p:nvPr/>
        </p:nvSpPr>
        <p:spPr>
          <a:xfrm>
            <a:off x="3810001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5" name="Shape 2">
            <a:extLst>
              <a:ext uri="{FF2B5EF4-FFF2-40B4-BE49-F238E27FC236}">
                <a16:creationId xmlns:a16="http://schemas.microsoft.com/office/drawing/2014/main" id="{15B20281-C265-EBB9-3772-9CE42EDC1173}"/>
              </a:ext>
            </a:extLst>
          </p:cNvPr>
          <p:cNvSpPr/>
          <p:nvPr/>
        </p:nvSpPr>
        <p:spPr>
          <a:xfrm>
            <a:off x="5910634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6" name="Shape 2">
            <a:extLst>
              <a:ext uri="{FF2B5EF4-FFF2-40B4-BE49-F238E27FC236}">
                <a16:creationId xmlns:a16="http://schemas.microsoft.com/office/drawing/2014/main" id="{B33F5C61-F5EE-C663-DC09-F7FA7803B975}"/>
              </a:ext>
            </a:extLst>
          </p:cNvPr>
          <p:cNvSpPr/>
          <p:nvPr/>
        </p:nvSpPr>
        <p:spPr>
          <a:xfrm>
            <a:off x="8377386" y="1528845"/>
            <a:ext cx="1926220" cy="0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F5A28A-AC15-6547-25AA-2AA38469654B}"/>
              </a:ext>
            </a:extLst>
          </p:cNvPr>
          <p:cNvSpPr/>
          <p:nvPr/>
        </p:nvSpPr>
        <p:spPr>
          <a:xfrm>
            <a:off x="1099127" y="4451927"/>
            <a:ext cx="9661237" cy="188630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AB91559-D03E-CDC5-1E23-1C7B3E01E967}"/>
              </a:ext>
            </a:extLst>
          </p:cNvPr>
          <p:cNvSpPr txBox="1"/>
          <p:nvPr/>
        </p:nvSpPr>
        <p:spPr>
          <a:xfrm>
            <a:off x="5029326" y="5965892"/>
            <a:ext cx="242223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latin typeface="Barlow" pitchFamily="34" charset="0"/>
                <a:ea typeface="Barlow" pitchFamily="34" charset="-122"/>
                <a:cs typeface="Barlow" pitchFamily="34" charset="-120"/>
              </a:rPr>
              <a:t>Reverse Mortgage HECM</a:t>
            </a:r>
            <a:endParaRPr lang="en-US" sz="1600" dirty="0"/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A6CFB684-D829-679E-88A6-A1C7072AACC9}"/>
              </a:ext>
            </a:extLst>
          </p:cNvPr>
          <p:cNvSpPr/>
          <p:nvPr/>
        </p:nvSpPr>
        <p:spPr>
          <a:xfrm>
            <a:off x="4674788" y="1923213"/>
            <a:ext cx="152852" cy="270099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1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8" grpId="0"/>
      <p:bldP spid="19" grpId="0"/>
      <p:bldP spid="25" grpId="0"/>
      <p:bldP spid="26" grpId="0" animBg="1"/>
      <p:bldP spid="27" grpId="0"/>
      <p:bldP spid="28" grpId="0" animBg="1"/>
      <p:bldP spid="29" grpId="0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2" grpId="0" animBg="1"/>
      <p:bldP spid="3" grpId="1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DAA30-161F-3341-873C-FB69AD10A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A8C1074-B148-39FE-FC59-8DFC094B812F}"/>
              </a:ext>
            </a:extLst>
          </p:cNvPr>
          <p:cNvSpPr txBox="1"/>
          <p:nvPr/>
        </p:nvSpPr>
        <p:spPr>
          <a:xfrm>
            <a:off x="603656" y="396943"/>
            <a:ext cx="10981514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 Optimizes Tax Benefits of Reverse Mortgage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82E6E33-5564-EE0D-0926-8351EC1E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96F194-FEB6-71E7-8CA3-59DDB1D1AE80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0088267-2493-36F8-2C10-733E1FCDD3BC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A36179DF-5CA5-FDAF-DE62-D90D1CB63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39" name="Text 1">
            <a:extLst>
              <a:ext uri="{FF2B5EF4-FFF2-40B4-BE49-F238E27FC236}">
                <a16:creationId xmlns:a16="http://schemas.microsoft.com/office/drawing/2014/main" id="{04E3B873-550D-262C-0AB6-D68C21669BEE}"/>
              </a:ext>
            </a:extLst>
          </p:cNvPr>
          <p:cNvSpPr txBox="1"/>
          <p:nvPr/>
        </p:nvSpPr>
        <p:spPr>
          <a:xfrm>
            <a:off x="1557430" y="1617046"/>
            <a:ext cx="10027740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1. Withdrawal $300k from Reverse Mortgage (HECM) for Home Remodel and let it accrue for 10 years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A346CB18-0F87-F379-542B-ADEDA0EB8CE7}"/>
              </a:ext>
            </a:extLst>
          </p:cNvPr>
          <p:cNvSpPr/>
          <p:nvPr/>
        </p:nvSpPr>
        <p:spPr>
          <a:xfrm>
            <a:off x="1557430" y="1973890"/>
            <a:ext cx="8576012" cy="15496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8F2CB02-C0F5-0D44-A7D3-B36D06DB61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9451734"/>
              </p:ext>
            </p:extLst>
          </p:nvPr>
        </p:nvGraphicFramePr>
        <p:xfrm>
          <a:off x="2884487" y="2197054"/>
          <a:ext cx="6419850" cy="3355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1898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024B5-A8B3-A07C-8EB4-41D069481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388C9D-7B51-0AE3-82F1-D4705B6C9846}"/>
              </a:ext>
            </a:extLst>
          </p:cNvPr>
          <p:cNvSpPr txBox="1"/>
          <p:nvPr/>
        </p:nvSpPr>
        <p:spPr>
          <a:xfrm>
            <a:off x="603656" y="396943"/>
            <a:ext cx="10981514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 Optimizes Tax Benefits of Reverse Mortgage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E369FB3-8EBE-F8E9-3229-19008A0FD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99FF77-F701-3B92-C6B6-5EBAFA644742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A94982-515B-D8C8-D147-559B25878631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873B5BA2-9C1B-D667-8A56-FF3B32922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39" name="Text 1">
            <a:extLst>
              <a:ext uri="{FF2B5EF4-FFF2-40B4-BE49-F238E27FC236}">
                <a16:creationId xmlns:a16="http://schemas.microsoft.com/office/drawing/2014/main" id="{4AA6B48B-D819-B5A1-3E79-D8618E482659}"/>
              </a:ext>
            </a:extLst>
          </p:cNvPr>
          <p:cNvSpPr txBox="1"/>
          <p:nvPr/>
        </p:nvSpPr>
        <p:spPr>
          <a:xfrm>
            <a:off x="1557430" y="1617046"/>
            <a:ext cx="10027740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2. Payoff $350k of interest in Year 10, creating a 1098 in Year 10 for $350k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4767FDF3-39A0-6811-8B70-CFE230EC9744}"/>
              </a:ext>
            </a:extLst>
          </p:cNvPr>
          <p:cNvSpPr/>
          <p:nvPr/>
        </p:nvSpPr>
        <p:spPr>
          <a:xfrm>
            <a:off x="1557430" y="1973890"/>
            <a:ext cx="8576012" cy="15496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28AE2D3B-2D81-B3E2-189C-78DAC539F6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8038750"/>
              </p:ext>
            </p:extLst>
          </p:nvPr>
        </p:nvGraphicFramePr>
        <p:xfrm>
          <a:off x="2884487" y="2060575"/>
          <a:ext cx="6419850" cy="374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4958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FA502-24D1-3799-DABE-C0C14FBED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401D3E1-947F-EF69-E2F7-3C234FB62DB3}"/>
              </a:ext>
            </a:extLst>
          </p:cNvPr>
          <p:cNvSpPr txBox="1"/>
          <p:nvPr/>
        </p:nvSpPr>
        <p:spPr>
          <a:xfrm>
            <a:off x="603656" y="396943"/>
            <a:ext cx="10981514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 Optimizes Tax Benefits of Reverse Mortgage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A8E93E-AFC1-7BA5-9B9E-BCAFB7D6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AB8B77-0CE3-69D3-23BC-1F4CC4FE68DD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7E0C30C-1731-23F8-26D0-09AE93D776B3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FCE4E656-9868-20B0-4A2A-209C09D02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39" name="Text 1">
            <a:extLst>
              <a:ext uri="{FF2B5EF4-FFF2-40B4-BE49-F238E27FC236}">
                <a16:creationId xmlns:a16="http://schemas.microsoft.com/office/drawing/2014/main" id="{7DA45B4C-D521-BA79-F9B5-8C007CD4A115}"/>
              </a:ext>
            </a:extLst>
          </p:cNvPr>
          <p:cNvSpPr txBox="1"/>
          <p:nvPr/>
        </p:nvSpPr>
        <p:spPr>
          <a:xfrm>
            <a:off x="1557430" y="1617046"/>
            <a:ext cx="10027740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3. Withdrawal $350k more from Principal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49468E07-56B8-2846-569F-FD68340B5DE6}"/>
              </a:ext>
            </a:extLst>
          </p:cNvPr>
          <p:cNvSpPr/>
          <p:nvPr/>
        </p:nvSpPr>
        <p:spPr>
          <a:xfrm>
            <a:off x="1557430" y="1973890"/>
            <a:ext cx="8576012" cy="15496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284C163-7229-8E4E-9E7A-87C65A2DD8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697990"/>
              </p:ext>
            </p:extLst>
          </p:nvPr>
        </p:nvGraphicFramePr>
        <p:xfrm>
          <a:off x="2884487" y="2060575"/>
          <a:ext cx="6419850" cy="348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30541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00AE-41FA-AA11-9ACD-CDD8D860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512121-A8C8-7684-07FB-444E87892380}"/>
              </a:ext>
            </a:extLst>
          </p:cNvPr>
          <p:cNvSpPr txBox="1"/>
          <p:nvPr/>
        </p:nvSpPr>
        <p:spPr>
          <a:xfrm>
            <a:off x="603656" y="396943"/>
            <a:ext cx="10981514" cy="492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3200" b="1">
                <a:solidFill>
                  <a:srgbClr val="376C8A"/>
                </a:solidFill>
                <a:latin typeface="Barlow Condensed SemiBold" panose="00000706000000000000" pitchFamily="2" charset="0"/>
              </a:defRPr>
            </a:lvl1pPr>
          </a:lstStyle>
          <a:p>
            <a:r>
              <a:rPr lang="en-US" sz="3199" dirty="0"/>
              <a:t>Jane Optimizes Tax Benefits of Reverse Mortgage</a:t>
            </a:r>
            <a:endParaRPr lang="en-IN" sz="3199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7C5D671-0E8C-3263-E7F0-4E093F3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655" y="6564801"/>
            <a:ext cx="2742486" cy="153848"/>
          </a:xfrm>
        </p:spPr>
        <p:txBody>
          <a:bodyPr lIns="0" tIns="0" rIns="0" bIns="0">
            <a:spAutoFit/>
          </a:bodyPr>
          <a:lstStyle/>
          <a:p>
            <a:r>
              <a:rPr lang="en-US" sz="1000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12013B-F144-4A41-D51C-87E17576F4AF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515251" cy="616020"/>
          </a:xfrm>
          <a:prstGeom prst="line">
            <a:avLst/>
          </a:prstGeom>
          <a:ln w="12700">
            <a:solidFill>
              <a:srgbClr val="376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306633-BB55-CE78-22D8-C6A8A5AD4BF1}"/>
              </a:ext>
            </a:extLst>
          </p:cNvPr>
          <p:cNvCxnSpPr>
            <a:cxnSpLocks/>
          </p:cNvCxnSpPr>
          <p:nvPr/>
        </p:nvCxnSpPr>
        <p:spPr>
          <a:xfrm flipH="1">
            <a:off x="0" y="893"/>
            <a:ext cx="662527" cy="792100"/>
          </a:xfrm>
          <a:prstGeom prst="line">
            <a:avLst/>
          </a:prstGeom>
          <a:ln w="12700">
            <a:solidFill>
              <a:srgbClr val="E6B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etter&#10;&#10;AI-generated content may be incorrect.">
            <a:extLst>
              <a:ext uri="{FF2B5EF4-FFF2-40B4-BE49-F238E27FC236}">
                <a16:creationId xmlns:a16="http://schemas.microsoft.com/office/drawing/2014/main" id="{88E0C6F7-AD43-487C-957E-A56A93C39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1" y="6566299"/>
            <a:ext cx="1582543" cy="242721"/>
          </a:xfrm>
          <a:prstGeom prst="rect">
            <a:avLst/>
          </a:prstGeom>
        </p:spPr>
      </p:pic>
      <p:sp>
        <p:nvSpPr>
          <p:cNvPr id="39" name="Text 1">
            <a:extLst>
              <a:ext uri="{FF2B5EF4-FFF2-40B4-BE49-F238E27FC236}">
                <a16:creationId xmlns:a16="http://schemas.microsoft.com/office/drawing/2014/main" id="{97D9754A-6D63-749C-FD21-9A97F7F7949B}"/>
              </a:ext>
            </a:extLst>
          </p:cNvPr>
          <p:cNvSpPr txBox="1"/>
          <p:nvPr/>
        </p:nvSpPr>
        <p:spPr>
          <a:xfrm>
            <a:off x="1557430" y="1151828"/>
            <a:ext cx="10482170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376C8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4. Rollover $350k from Tax-Deferred IRA to ROTH IRA by receiving funds directly (60 day limit) to fund paydown</a:t>
            </a:r>
            <a:endParaRPr lang="en-US" sz="1600" dirty="0"/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68EBCB2B-11F0-ADAB-9C33-3E1785EBA201}"/>
              </a:ext>
            </a:extLst>
          </p:cNvPr>
          <p:cNvSpPr/>
          <p:nvPr/>
        </p:nvSpPr>
        <p:spPr>
          <a:xfrm>
            <a:off x="1557430" y="1508672"/>
            <a:ext cx="8576012" cy="15496"/>
          </a:xfrm>
          <a:prstGeom prst="line">
            <a:avLst/>
          </a:prstGeom>
          <a:noFill/>
          <a:ln w="1270">
            <a:solidFill>
              <a:srgbClr val="376C8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35DDBCC-1653-BF68-52DD-DC590516EE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672429"/>
              </p:ext>
            </p:extLst>
          </p:nvPr>
        </p:nvGraphicFramePr>
        <p:xfrm>
          <a:off x="2884487" y="1595357"/>
          <a:ext cx="6419850" cy="304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1600E0BC-48BA-0DCF-6460-1892ABE9F3C3}"/>
              </a:ext>
            </a:extLst>
          </p:cNvPr>
          <p:cNvSpPr/>
          <p:nvPr/>
        </p:nvSpPr>
        <p:spPr>
          <a:xfrm>
            <a:off x="1260328" y="5039322"/>
            <a:ext cx="1926221" cy="1161313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F2934A-6246-3B71-BE21-D1EA0DC6A4D7}"/>
              </a:ext>
            </a:extLst>
          </p:cNvPr>
          <p:cNvSpPr txBox="1"/>
          <p:nvPr/>
        </p:nvSpPr>
        <p:spPr>
          <a:xfrm>
            <a:off x="1260328" y="5158313"/>
            <a:ext cx="1926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$1,380,000</a:t>
            </a:r>
          </a:p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Tax-Deferred</a:t>
            </a:r>
          </a:p>
          <a:p>
            <a:pPr algn="ctr">
              <a:spcAft>
                <a:spcPts val="0"/>
              </a:spcAft>
            </a:pPr>
            <a:r>
              <a:rPr lang="en-US" b="1" dirty="0">
                <a:solidFill>
                  <a:srgbClr val="FFFFFF"/>
                </a:solidFill>
                <a:latin typeface="Barlow" panose="00000500000000000000" pitchFamily="2" charset="0"/>
              </a:rPr>
              <a:t>(Year 10)</a:t>
            </a:r>
            <a:endParaRPr lang="en-US" sz="1800" b="1" i="0" dirty="0">
              <a:solidFill>
                <a:srgbClr val="FFFFFF"/>
              </a:solidFill>
              <a:latin typeface="Barlow" panose="000005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FD0F70-1F19-D5FF-8136-2478AAB8D389}"/>
              </a:ext>
            </a:extLst>
          </p:cNvPr>
          <p:cNvSpPr/>
          <p:nvPr/>
        </p:nvSpPr>
        <p:spPr>
          <a:xfrm>
            <a:off x="4982640" y="5802816"/>
            <a:ext cx="1926221" cy="397819"/>
          </a:xfrm>
          <a:prstGeom prst="rect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B4EF72-7586-9EDA-906C-85F833A20698}"/>
              </a:ext>
            </a:extLst>
          </p:cNvPr>
          <p:cNvSpPr txBox="1"/>
          <p:nvPr/>
        </p:nvSpPr>
        <p:spPr>
          <a:xfrm>
            <a:off x="5143564" y="5812157"/>
            <a:ext cx="1562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800" b="1" i="0" dirty="0">
                <a:solidFill>
                  <a:srgbClr val="FFFFFF"/>
                </a:solidFill>
                <a:latin typeface="Barlow" panose="00000500000000000000" pitchFamily="2" charset="0"/>
              </a:rPr>
              <a:t>$350,000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47502204-AACF-21FD-B2BA-B5EC1686ED6E}"/>
              </a:ext>
            </a:extLst>
          </p:cNvPr>
          <p:cNvSpPr/>
          <p:nvPr/>
        </p:nvSpPr>
        <p:spPr>
          <a:xfrm>
            <a:off x="3608057" y="5798493"/>
            <a:ext cx="970030" cy="351148"/>
          </a:xfrm>
          <a:prstGeom prst="rightArrow">
            <a:avLst/>
          </a:prstGeom>
          <a:solidFill>
            <a:srgbClr val="EE56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DF3945-1DA0-D8D7-B81C-2B400E0F6EE0}"/>
              </a:ext>
            </a:extLst>
          </p:cNvPr>
          <p:cNvSpPr txBox="1"/>
          <p:nvPr/>
        </p:nvSpPr>
        <p:spPr>
          <a:xfrm>
            <a:off x="3608055" y="5836220"/>
            <a:ext cx="9700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b="1" i="0" dirty="0">
                <a:solidFill>
                  <a:srgbClr val="FFFFFF"/>
                </a:solidFill>
                <a:latin typeface="Barlow" panose="00000500000000000000" pitchFamily="2" charset="0"/>
              </a:rPr>
              <a:t>Distribution</a:t>
            </a:r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08C6424B-5231-743C-8B59-4F415F140CD0}"/>
              </a:ext>
            </a:extLst>
          </p:cNvPr>
          <p:cNvSpPr/>
          <p:nvPr/>
        </p:nvSpPr>
        <p:spPr>
          <a:xfrm>
            <a:off x="7610562" y="5798493"/>
            <a:ext cx="970030" cy="351148"/>
          </a:xfrm>
          <a:prstGeom prst="rightArrow">
            <a:avLst/>
          </a:prstGeom>
          <a:solidFill>
            <a:srgbClr val="69C9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B0910E-C0C0-5A3C-4941-5C74C610D5DC}"/>
              </a:ext>
            </a:extLst>
          </p:cNvPr>
          <p:cNvSpPr txBox="1"/>
          <p:nvPr/>
        </p:nvSpPr>
        <p:spPr>
          <a:xfrm>
            <a:off x="7610560" y="5836220"/>
            <a:ext cx="9700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b="1" i="0" dirty="0">
                <a:solidFill>
                  <a:srgbClr val="FFFFFF"/>
                </a:solidFill>
                <a:latin typeface="Barlow" panose="00000500000000000000" pitchFamily="2" charset="0"/>
              </a:rPr>
              <a:t>Rollover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BEE929-CD22-0566-3B48-B6CB041F46E9}"/>
              </a:ext>
            </a:extLst>
          </p:cNvPr>
          <p:cNvSpPr/>
          <p:nvPr/>
        </p:nvSpPr>
        <p:spPr>
          <a:xfrm>
            <a:off x="8999387" y="5770968"/>
            <a:ext cx="1926221" cy="397819"/>
          </a:xfrm>
          <a:prstGeom prst="rect">
            <a:avLst/>
          </a:prstGeom>
          <a:solidFill>
            <a:srgbClr val="69C9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87031D6-4021-94C0-E294-C85BF9016DDB}"/>
              </a:ext>
            </a:extLst>
          </p:cNvPr>
          <p:cNvSpPr txBox="1"/>
          <p:nvPr/>
        </p:nvSpPr>
        <p:spPr>
          <a:xfrm>
            <a:off x="9160311" y="5756246"/>
            <a:ext cx="1562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200" b="1" i="0" dirty="0">
                <a:solidFill>
                  <a:srgbClr val="FFFFFF"/>
                </a:solidFill>
                <a:latin typeface="Barlow" panose="00000500000000000000" pitchFamily="2" charset="0"/>
              </a:rPr>
              <a:t>$350,000</a:t>
            </a:r>
          </a:p>
          <a:p>
            <a:pPr algn="ctr">
              <a:spcAft>
                <a:spcPts val="0"/>
              </a:spcAft>
            </a:pPr>
            <a:r>
              <a:rPr lang="en-US" sz="1200" b="1" dirty="0">
                <a:solidFill>
                  <a:srgbClr val="FFFFFF"/>
                </a:solidFill>
                <a:latin typeface="Barlow" panose="00000500000000000000" pitchFamily="2" charset="0"/>
              </a:rPr>
              <a:t>ROTH IRA</a:t>
            </a:r>
            <a:endParaRPr lang="en-US" sz="1200" b="1" i="0" dirty="0">
              <a:solidFill>
                <a:srgbClr val="FFFFFF"/>
              </a:solidFill>
              <a:latin typeface="Barlow" panose="000005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19B73E-DA98-20A8-2179-8892CB21B731}"/>
              </a:ext>
            </a:extLst>
          </p:cNvPr>
          <p:cNvSpPr/>
          <p:nvPr/>
        </p:nvSpPr>
        <p:spPr>
          <a:xfrm>
            <a:off x="3395237" y="4707194"/>
            <a:ext cx="5400902" cy="1834887"/>
          </a:xfrm>
          <a:prstGeom prst="rect">
            <a:avLst/>
          </a:prstGeom>
          <a:noFill/>
          <a:ln w="571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802B0B53-361B-08BA-7781-4D67018AFEAA}"/>
              </a:ext>
            </a:extLst>
          </p:cNvPr>
          <p:cNvSpPr txBox="1"/>
          <p:nvPr/>
        </p:nvSpPr>
        <p:spPr>
          <a:xfrm>
            <a:off x="4958590" y="6179314"/>
            <a:ext cx="2422231" cy="372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latin typeface="Barlow" pitchFamily="34" charset="0"/>
                <a:ea typeface="Barlow" pitchFamily="34" charset="-122"/>
                <a:cs typeface="Barlow" pitchFamily="34" charset="-120"/>
              </a:rPr>
              <a:t>60-day limit</a:t>
            </a:r>
            <a:endParaRPr lang="en-US" sz="1600" dirty="0"/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DD31DA9C-D94E-40A7-9BA7-490433621235}"/>
              </a:ext>
            </a:extLst>
          </p:cNvPr>
          <p:cNvSpPr/>
          <p:nvPr/>
        </p:nvSpPr>
        <p:spPr>
          <a:xfrm rot="16200000">
            <a:off x="5261545" y="5004738"/>
            <a:ext cx="866234" cy="630608"/>
          </a:xfrm>
          <a:prstGeom prst="rightArrow">
            <a:avLst/>
          </a:prstGeom>
          <a:solidFill>
            <a:srgbClr val="0F9F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22EBAE2-1F9C-4DE0-97CB-711EA1263CA9}"/>
              </a:ext>
            </a:extLst>
          </p:cNvPr>
          <p:cNvSpPr txBox="1"/>
          <p:nvPr/>
        </p:nvSpPr>
        <p:spPr>
          <a:xfrm rot="16200000">
            <a:off x="5209648" y="5130903"/>
            <a:ext cx="970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b="1" i="0" dirty="0">
                <a:solidFill>
                  <a:srgbClr val="FFFFFF"/>
                </a:solidFill>
                <a:latin typeface="Barlow" panose="00000500000000000000" pitchFamily="2" charset="0"/>
              </a:rPr>
              <a:t>Interest Paydown</a:t>
            </a:r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94EFE5D8-8648-CA51-BF1C-05123E00C923}"/>
              </a:ext>
            </a:extLst>
          </p:cNvPr>
          <p:cNvSpPr/>
          <p:nvPr/>
        </p:nvSpPr>
        <p:spPr>
          <a:xfrm rot="5400000">
            <a:off x="6112037" y="4999819"/>
            <a:ext cx="866234" cy="630608"/>
          </a:xfrm>
          <a:prstGeom prst="rightArrow">
            <a:avLst/>
          </a:prstGeom>
          <a:solidFill>
            <a:srgbClr val="E6B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45EA37-CC78-6C4A-87F8-6191222B977E}"/>
              </a:ext>
            </a:extLst>
          </p:cNvPr>
          <p:cNvSpPr txBox="1"/>
          <p:nvPr/>
        </p:nvSpPr>
        <p:spPr>
          <a:xfrm rot="5400000">
            <a:off x="6079804" y="5106320"/>
            <a:ext cx="970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b="1" dirty="0">
                <a:solidFill>
                  <a:srgbClr val="FFFFFF"/>
                </a:solidFill>
                <a:latin typeface="Barlow" panose="00000500000000000000" pitchFamily="2" charset="0"/>
              </a:rPr>
              <a:t>Principal Withdrawal</a:t>
            </a:r>
            <a:endParaRPr lang="en-US" sz="1000" b="1" i="0" dirty="0">
              <a:solidFill>
                <a:srgbClr val="FFFFFF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20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 animBg="1"/>
      <p:bldP spid="34" grpId="0" animBg="1"/>
      <p:bldP spid="35" grpId="0"/>
      <p:bldP spid="36" grpId="0" animBg="1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2458</Words>
  <Application>Microsoft Macintosh PowerPoint</Application>
  <PresentationFormat>Custom</PresentationFormat>
  <Paragraphs>288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Barlow</vt:lpstr>
      <vt:lpstr>Barlow Bold</vt:lpstr>
      <vt:lpstr>Barlow Condensed SemiBold</vt:lpstr>
      <vt:lpstr>Calibri</vt:lpstr>
      <vt:lpstr>Courier New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Mortgage Plan Presentation</dc:title>
  <dc:subject>PptxGenJS Presentation</dc:subject>
  <dc:creator>PptxGenJS</dc:creator>
  <cp:lastModifiedBy>Raygar Khailany</cp:lastModifiedBy>
  <cp:revision>13</cp:revision>
  <cp:lastPrinted>2025-09-02T00:00:07Z</cp:lastPrinted>
  <dcterms:created xsi:type="dcterms:W3CDTF">2025-09-01T18:16:30Z</dcterms:created>
  <dcterms:modified xsi:type="dcterms:W3CDTF">2025-09-03T15:46:35Z</dcterms:modified>
</cp:coreProperties>
</file>